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  <p:embeddedFont>
      <p:font typeface="Lato Black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r5QazjxTR4yv1iM4pg4h/ES4S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3F4F0A-2A1F-4BCC-9030-7A8346D89615}">
  <a:tblStyle styleId="{2D3F4F0A-2A1F-4BCC-9030-7A8346D8961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Lato-italic.fntdata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4" Type="http://customschemas.google.com/relationships/presentationmetadata" Target="metadata"/><Relationship Id="rId25" Type="http://schemas.openxmlformats.org/officeDocument/2006/relationships/font" Target="fonts/Lato-bold.fntdata"/><Relationship Id="rId7" Type="http://schemas.openxmlformats.org/officeDocument/2006/relationships/slide" Target="slides/slide1.xml"/><Relationship Id="rId33" Type="http://schemas.openxmlformats.org/officeDocument/2006/relationships/font" Target="fonts/LatoBlack-boldItalic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presProps" Target="presProps.xml"/><Relationship Id="rId29" Type="http://schemas.openxmlformats.org/officeDocument/2006/relationships/font" Target="fonts/LatoLight-bold.fntdata"/><Relationship Id="rId16" Type="http://schemas.openxmlformats.org/officeDocument/2006/relationships/slide" Target="slides/slide10.xml"/><Relationship Id="rId24" Type="http://schemas.openxmlformats.org/officeDocument/2006/relationships/font" Target="fonts/Lato-regular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LatoBlack-bold.fntdata"/><Relationship Id="rId37" Type="http://schemas.openxmlformats.org/officeDocument/2006/relationships/customXml" Target="../customXml/item3.xml"/><Relationship Id="rId23" Type="http://schemas.openxmlformats.org/officeDocument/2006/relationships/slide" Target="slides/slide17.xml"/><Relationship Id="rId28" Type="http://schemas.openxmlformats.org/officeDocument/2006/relationships/font" Target="fonts/LatoLight-regular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customXml" Target="../customXml/item2.xml"/><Relationship Id="rId31" Type="http://schemas.openxmlformats.org/officeDocument/2006/relationships/font" Target="fonts/LatoLight-boldItalic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Lato-boldItalic.fntdata"/><Relationship Id="rId30" Type="http://schemas.openxmlformats.org/officeDocument/2006/relationships/font" Target="fonts/LatoLight-italic.fntdata"/><Relationship Id="rId14" Type="http://schemas.openxmlformats.org/officeDocument/2006/relationships/slide" Target="slides/slide8.xml"/><Relationship Id="rId35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tableStyles" Target="tableStyle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fc3a9b681_0_4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efc3a9b681_0_4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fc3a9b681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efc3a9b681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Char char="•"/>
              <a:defRPr>
                <a:solidFill>
                  <a:schemeClr val="l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>
                <a:solidFill>
                  <a:schemeClr val="lt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>
                <a:solidFill>
                  <a:schemeClr val="l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chemeClr val="dk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E8F"/>
              </a:buClr>
              <a:buSzPts val="2400"/>
              <a:buNone/>
              <a:defRPr sz="2400">
                <a:solidFill>
                  <a:srgbClr val="8B8E8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2000"/>
              <a:buNone/>
              <a:defRPr sz="2000">
                <a:solidFill>
                  <a:srgbClr val="8B8E8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800"/>
              <a:buNone/>
              <a:defRPr sz="1800">
                <a:solidFill>
                  <a:srgbClr val="8B8E8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9pPr>
          </a:lstStyle>
          <a:p/>
        </p:txBody>
      </p:sp>
      <p:sp>
        <p:nvSpPr>
          <p:cNvPr id="90" name="Google Shape;9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1" name="Google Shape;121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2" name="Google Shape;12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9" name="Google Shape;12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fc3a9b681_0_4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efc3a9b681_0_45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gefc3a9b681_0_45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efc3a9b681_0_45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efc3a9b681_0_4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fc3a9b681_0_46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efc3a9b681_0_46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gefc3a9b681_0_46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efc3a9b681_0_46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efc3a9b681_0_4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fc3a9b681_0_46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ato Black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efc3a9b681_0_46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5" name="Google Shape;165;gefc3a9b681_0_46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efc3a9b681_0_4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efc3a9b681_0_4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fc3a9b681_0_47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ato Black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efc3a9b681_0_47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1" name="Google Shape;171;gefc3a9b681_0_47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efc3a9b681_0_47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efc3a9b681_0_4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bg>
      <p:bgPr>
        <a:solidFill>
          <a:schemeClr val="dk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fc3a9b681_0_48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ato Black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efc3a9b681_0_48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7" name="Google Shape;177;gefc3a9b681_0_48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efc3a9b681_0_48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efc3a9b681_0_48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lt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fc3a9b681_0_48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efc3a9b681_0_48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3" name="Google Shape;183;gefc3a9b681_0_48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efc3a9b681_0_48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efc3a9b681_0_4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bg>
      <p:bgPr>
        <a:solidFill>
          <a:schemeClr val="lt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fc3a9b681_0_49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ato Black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efc3a9b681_0_49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9" name="Google Shape;189;gefc3a9b681_0_4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gefc3a9b681_0_49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efc3a9b681_0_4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chemeClr val="dk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fc3a9b681_0_49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ato Black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efc3a9b681_0_49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5" name="Google Shape;195;gefc3a9b681_0_49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efc3a9b681_0_49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efc3a9b681_0_4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ato Black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bg>
      <p:bgPr>
        <a:solidFill>
          <a:schemeClr val="dk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fc3a9b681_0_50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efc3a9b681_0_50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1" name="Google Shape;201;gefc3a9b681_0_50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gefc3a9b681_0_50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efc3a9b681_0_50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dk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fc3a9b681_0_5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efc3a9b681_0_5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Char char="•"/>
              <a:defRPr>
                <a:solidFill>
                  <a:schemeClr val="lt2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>
                <a:solidFill>
                  <a:schemeClr val="lt2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>
                <a:solidFill>
                  <a:schemeClr val="lt2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gefc3a9b681_0_5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gefc3a9b681_0_5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gefc3a9b681_0_5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solidFill>
          <a:schemeClr val="lt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fc3a9b681_0_5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efc3a9b681_0_5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gefc3a9b681_0_5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gefc3a9b681_0_5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gefc3a9b681_0_5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chemeClr val="dk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fc3a9b681_0_5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gefc3a9b681_0_5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gefc3a9b681_0_5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efc3a9b681_0_5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efc3a9b681_0_5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fc3a9b681_0_52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gefc3a9b681_0_52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E8F"/>
              </a:buClr>
              <a:buSzPts val="2400"/>
              <a:buNone/>
              <a:defRPr sz="2400">
                <a:solidFill>
                  <a:srgbClr val="8B8E8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2000"/>
              <a:buNone/>
              <a:defRPr sz="2000">
                <a:solidFill>
                  <a:srgbClr val="8B8E8F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800"/>
              <a:buNone/>
              <a:defRPr sz="1800">
                <a:solidFill>
                  <a:srgbClr val="8B8E8F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E8F"/>
              </a:buClr>
              <a:buSzPts val="1600"/>
              <a:buNone/>
              <a:defRPr sz="1600">
                <a:solidFill>
                  <a:srgbClr val="8B8E8F"/>
                </a:solidFill>
              </a:defRPr>
            </a:lvl9pPr>
          </a:lstStyle>
          <a:p/>
        </p:txBody>
      </p:sp>
      <p:sp>
        <p:nvSpPr>
          <p:cNvPr id="225" name="Google Shape;225;gefc3a9b681_0_5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efc3a9b681_0_5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gefc3a9b681_0_5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fc3a9b681_0_5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gefc3a9b681_0_53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gefc3a9b681_0_53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gefc3a9b681_0_5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gefc3a9b681_0_5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gefc3a9b681_0_5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fc3a9b681_0_54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gefc3a9b681_0_54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8" name="Google Shape;238;gefc3a9b681_0_54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gefc3a9b681_0_54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0" name="Google Shape;240;gefc3a9b681_0_54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gefc3a9b681_0_54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gefc3a9b681_0_5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gefc3a9b681_0_5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fc3a9b681_0_5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gefc3a9b681_0_5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gefc3a9b681_0_55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gefc3a9b681_0_5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fc3a9b681_0_55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efc3a9b681_0_5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gefc3a9b681_0_5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fc3a9b681_0_55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gefc3a9b681_0_55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6" name="Google Shape;256;gefc3a9b681_0_55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7" name="Google Shape;257;gefc3a9b681_0_55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gefc3a9b681_0_55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gefc3a9b681_0_5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ato Black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fc3a9b681_0_56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gefc3a9b681_0_56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gefc3a9b681_0_56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4" name="Google Shape;264;gefc3a9b681_0_5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gefc3a9b681_0_5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gefc3a9b681_0_5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fc3a9b681_0_5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gefc3a9b681_0_57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gefc3a9b681_0_57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gefc3a9b681_0_57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gefc3a9b681_0_5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fc3a9b681_0_57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efc3a9b681_0_57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gefc3a9b681_0_57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gefc3a9b681_0_57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gefc3a9b681_0_57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ato Black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lt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ato Black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chemeClr val="dk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ato Black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bg>
      <p:bgPr>
        <a:solidFill>
          <a:schemeClr val="dk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algn="r">
              <a:spcBef>
                <a:spcPts val="0"/>
              </a:spcBef>
              <a:buNone/>
              <a:defRPr b="0" i="0" sz="1200">
                <a:solidFill>
                  <a:schemeClr val="lt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b="1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fc3a9b681_0_4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b="1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gefc3a9b681_0_45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gefc3a9b681_0_4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gefc3a9b681_0_45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gefc3a9b681_0_4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E8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codeswitchconsultants.com/projects/" TargetMode="External"/><Relationship Id="rId5" Type="http://schemas.openxmlformats.org/officeDocument/2006/relationships/hyperlink" Target="https://codeswitchconsultants.com/attend/" TargetMode="External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363C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"/>
          <p:cNvSpPr txBox="1"/>
          <p:nvPr/>
        </p:nvSpPr>
        <p:spPr>
          <a:xfrm>
            <a:off x="802480" y="833902"/>
            <a:ext cx="10613233" cy="5209711"/>
          </a:xfrm>
          <a:prstGeom prst="rect">
            <a:avLst/>
          </a:prstGeom>
          <a:noFill/>
          <a:ln cap="flat" cmpd="sng" w="12700">
            <a:solidFill>
              <a:srgbClr val="EC9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836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"/>
          <p:cNvSpPr txBox="1"/>
          <p:nvPr>
            <p:ph type="title"/>
          </p:nvPr>
        </p:nvSpPr>
        <p:spPr>
          <a:xfrm>
            <a:off x="2060147" y="3035105"/>
            <a:ext cx="8071706" cy="16544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None/>
            </a:pPr>
            <a:r>
              <a:rPr lang="en-GB" sz="6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Code-Switching between Academia and Research Consultancy</a:t>
            </a:r>
            <a:endParaRPr/>
          </a:p>
        </p:txBody>
      </p:sp>
      <p:pic>
        <p:nvPicPr>
          <p:cNvPr descr="Icon&#10;&#10;Description automatically generated" id="285" name="Google Shape;2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15" y="337683"/>
            <a:ext cx="2398786" cy="992439"/>
          </a:xfrm>
          <a:prstGeom prst="rect">
            <a:avLst/>
          </a:prstGeom>
          <a:solidFill>
            <a:srgbClr val="28363D"/>
          </a:solidFill>
          <a:ln>
            <a:noFill/>
          </a:ln>
        </p:spPr>
      </p:pic>
      <p:sp>
        <p:nvSpPr>
          <p:cNvPr id="286" name="Google Shape;286;p1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/>
          <p:nvPr>
            <p:ph type="title"/>
          </p:nvPr>
        </p:nvSpPr>
        <p:spPr>
          <a:xfrm>
            <a:off x="1800665" y="272361"/>
            <a:ext cx="10391334" cy="113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>
                <a:solidFill>
                  <a:srgbClr val="28363D"/>
                </a:solidFill>
              </a:rPr>
              <a:t>Report Writing: Best Practice</a:t>
            </a:r>
            <a:endParaRPr>
              <a:solidFill>
                <a:srgbClr val="28363D"/>
              </a:solidFill>
            </a:endParaRPr>
          </a:p>
        </p:txBody>
      </p:sp>
      <p:pic>
        <p:nvPicPr>
          <p:cNvPr id="377" name="Google Shape;3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699" y="272360"/>
            <a:ext cx="2317531" cy="96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2533" y="2125981"/>
            <a:ext cx="4799466" cy="355854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9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  <p:sp>
        <p:nvSpPr>
          <p:cNvPr id="380" name="Google Shape;380;p9"/>
          <p:cNvSpPr txBox="1"/>
          <p:nvPr>
            <p:ph idx="1" type="body"/>
          </p:nvPr>
        </p:nvSpPr>
        <p:spPr>
          <a:xfrm>
            <a:off x="773723" y="1603717"/>
            <a:ext cx="7329268" cy="461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Follow academic standards</a:t>
            </a:r>
            <a:endParaRPr sz="2200"/>
          </a:p>
          <a:p>
            <a:pPr indent="-228600" lvl="0" marL="2286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Use plain English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Clearly summarise content and recommendations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Every section of the report must be justified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Report sections must follow logically from one another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Ensure all agreed objectives, research questions and outputs have been addressed</a:t>
            </a:r>
            <a:endParaRPr sz="2200"/>
          </a:p>
          <a:p>
            <a:pPr indent="-228600" lvl="0" marL="2286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The report be of a professional level, both in terms of content and formatting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363C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"/>
          <p:cNvSpPr txBox="1"/>
          <p:nvPr/>
        </p:nvSpPr>
        <p:spPr>
          <a:xfrm>
            <a:off x="802480" y="833902"/>
            <a:ext cx="10613233" cy="5209711"/>
          </a:xfrm>
          <a:prstGeom prst="rect">
            <a:avLst/>
          </a:prstGeom>
          <a:noFill/>
          <a:ln cap="flat" cmpd="sng" w="12700">
            <a:solidFill>
              <a:srgbClr val="EC9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836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0"/>
          <p:cNvSpPr txBox="1"/>
          <p:nvPr>
            <p:ph type="title"/>
          </p:nvPr>
        </p:nvSpPr>
        <p:spPr>
          <a:xfrm>
            <a:off x="2060147" y="2611527"/>
            <a:ext cx="8071706" cy="16544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None/>
            </a:pPr>
            <a:r>
              <a:rPr lang="en-GB" sz="6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Project Management Toolkit for Consultancy </a:t>
            </a:r>
            <a:endParaRPr/>
          </a:p>
        </p:txBody>
      </p:sp>
      <p:pic>
        <p:nvPicPr>
          <p:cNvPr descr="Icon&#10;&#10;Description automatically generated" id="387" name="Google Shape;3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15" y="337683"/>
            <a:ext cx="2398786" cy="992439"/>
          </a:xfrm>
          <a:prstGeom prst="rect">
            <a:avLst/>
          </a:prstGeom>
          <a:solidFill>
            <a:srgbClr val="28363D"/>
          </a:solidFill>
          <a:ln>
            <a:noFill/>
          </a:ln>
        </p:spPr>
      </p:pic>
      <p:sp>
        <p:nvSpPr>
          <p:cNvPr id="388" name="Google Shape;388;p10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"/>
          <p:cNvSpPr txBox="1"/>
          <p:nvPr/>
        </p:nvSpPr>
        <p:spPr>
          <a:xfrm>
            <a:off x="802480" y="833902"/>
            <a:ext cx="10613233" cy="5209711"/>
          </a:xfrm>
          <a:prstGeom prst="rect">
            <a:avLst/>
          </a:prstGeom>
          <a:noFill/>
          <a:ln cap="flat" cmpd="sng" w="12700">
            <a:solidFill>
              <a:srgbClr val="EC9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836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3243263" cy="18160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95" name="Google Shape;395;p11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  <p:sp>
        <p:nvSpPr>
          <p:cNvPr id="396" name="Google Shape;396;p11"/>
          <p:cNvSpPr txBox="1"/>
          <p:nvPr>
            <p:ph type="title"/>
          </p:nvPr>
        </p:nvSpPr>
        <p:spPr>
          <a:xfrm>
            <a:off x="3243263" y="443682"/>
            <a:ext cx="6983950" cy="1023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>
                <a:solidFill>
                  <a:srgbClr val="28363D"/>
                </a:solidFill>
              </a:rPr>
              <a:t>Project Management:</a:t>
            </a:r>
            <a:br>
              <a:rPr lang="en-GB">
                <a:solidFill>
                  <a:srgbClr val="28363D"/>
                </a:solidFill>
              </a:rPr>
            </a:br>
            <a:r>
              <a:rPr lang="en-GB">
                <a:solidFill>
                  <a:srgbClr val="28363D"/>
                </a:solidFill>
              </a:rPr>
              <a:t>Set Yourself up for Success</a:t>
            </a:r>
            <a:endParaRPr/>
          </a:p>
        </p:txBody>
      </p:sp>
      <p:sp>
        <p:nvSpPr>
          <p:cNvPr id="397" name="Google Shape;397;p11"/>
          <p:cNvSpPr txBox="1"/>
          <p:nvPr/>
        </p:nvSpPr>
        <p:spPr>
          <a:xfrm>
            <a:off x="1469573" y="2555087"/>
            <a:ext cx="8658139" cy="3154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AutoNum type="arabicPeriod"/>
            </a:pPr>
            <a:r>
              <a:rPr lang="en-GB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Understand your stakeholders and manage them accordingly</a:t>
            </a:r>
            <a:endParaRPr/>
          </a:p>
          <a:p>
            <a:pPr indent="-342900" lvl="1" marL="8001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They can make, and break, any project!</a:t>
            </a:r>
            <a:endParaRPr/>
          </a:p>
          <a:p>
            <a:pPr indent="-342900" lvl="0" marL="3429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AutoNum type="arabicPeriod"/>
            </a:pPr>
            <a:r>
              <a:rPr lang="en-GB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 clear about why you are doing every task</a:t>
            </a:r>
            <a:endParaRPr/>
          </a:p>
          <a:p>
            <a:pPr indent="-342900" lvl="1" marL="8001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is it producing?</a:t>
            </a:r>
            <a:endParaRPr/>
          </a:p>
          <a:p>
            <a:pPr indent="-342900" lvl="0" marL="3429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AutoNum type="arabicPeriod"/>
            </a:pPr>
            <a:r>
              <a:rPr lang="en-GB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Think about risks</a:t>
            </a:r>
            <a:endParaRPr/>
          </a:p>
          <a:p>
            <a:pPr indent="-342900" lvl="1" marL="8001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It’s a risky business and they will come to bite you!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"/>
          <p:cNvSpPr txBox="1"/>
          <p:nvPr>
            <p:ph type="title"/>
          </p:nvPr>
        </p:nvSpPr>
        <p:spPr>
          <a:xfrm>
            <a:off x="2586230" y="321089"/>
            <a:ext cx="8767569" cy="1056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>
                <a:solidFill>
                  <a:srgbClr val="28363D"/>
                </a:solidFill>
              </a:rPr>
              <a:t>Stakeholder Management</a:t>
            </a:r>
            <a:endParaRPr/>
          </a:p>
        </p:txBody>
      </p:sp>
      <p:pic>
        <p:nvPicPr>
          <p:cNvPr id="403" name="Google Shape;4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700" y="321089"/>
            <a:ext cx="2317531" cy="96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5702" y="3429000"/>
            <a:ext cx="4484077" cy="305989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2"/>
          <p:cNvSpPr txBox="1"/>
          <p:nvPr/>
        </p:nvSpPr>
        <p:spPr>
          <a:xfrm>
            <a:off x="503035" y="1584085"/>
            <a:ext cx="11147098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Stakeholder</a:t>
            </a:r>
            <a:r>
              <a:rPr b="1"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/>
          </a:p>
          <a:p>
            <a:pPr indent="-342900" lvl="1" marL="800100" marR="0" rtl="0" algn="l">
              <a:spcBef>
                <a:spcPts val="12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✔"/>
            </a:pP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individual</a:t>
            </a: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group </a:t>
            </a: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or </a:t>
            </a: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organisation</a:t>
            </a:r>
            <a:endParaRPr b="0" i="0" sz="2000" u="none" cap="none" strike="noStrike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800100" marR="0" rtl="0" algn="l">
              <a:spcBef>
                <a:spcPts val="12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✔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anyone who can </a:t>
            </a: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affect</a:t>
            </a: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be affected by</a:t>
            </a: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, or </a:t>
            </a: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perceive itself to be affected by </a:t>
            </a: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an initiative</a:t>
            </a:r>
            <a:endParaRPr/>
          </a:p>
          <a:p>
            <a:pPr indent="-342900" lvl="1" marL="800100" marR="0" rtl="0" algn="l">
              <a:spcBef>
                <a:spcPts val="12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✔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may be </a:t>
            </a: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indifferent</a:t>
            </a: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support </a:t>
            </a: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or </a:t>
            </a: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block</a:t>
            </a: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 the initiative</a:t>
            </a:r>
            <a:endParaRPr b="1" i="0" sz="2000" u="none" cap="none" strike="noStrike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" name="Google Shape;406;p12"/>
          <p:cNvSpPr txBox="1"/>
          <p:nvPr/>
        </p:nvSpPr>
        <p:spPr>
          <a:xfrm>
            <a:off x="503035" y="3883807"/>
            <a:ext cx="8042654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Stakeholder Management:</a:t>
            </a:r>
            <a:endParaRPr/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Identify stakeholders – users, suppliers, decision-makers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Analyse stakeholders – what is their attitude, e.g. supporter/blocker? – what is their specific interest in and      influence over your assignment?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Plan and deliver effective comms and engagement to achieve and maintain buy-in, a critical success factor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2"/>
          <p:cNvSpPr txBox="1"/>
          <p:nvPr/>
        </p:nvSpPr>
        <p:spPr>
          <a:xfrm>
            <a:off x="7748368" y="6352245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3"/>
          <p:cNvSpPr txBox="1"/>
          <p:nvPr>
            <p:ph type="title"/>
          </p:nvPr>
        </p:nvSpPr>
        <p:spPr>
          <a:xfrm>
            <a:off x="1409700" y="243497"/>
            <a:ext cx="1078229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>
                <a:solidFill>
                  <a:srgbClr val="28363D"/>
                </a:solidFill>
              </a:rPr>
              <a:t>Product-Based Planning</a:t>
            </a:r>
            <a:endParaRPr/>
          </a:p>
        </p:txBody>
      </p:sp>
      <p:pic>
        <p:nvPicPr>
          <p:cNvPr id="413" name="Google Shape;4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699" y="350941"/>
            <a:ext cx="2317531" cy="96145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3"/>
          <p:cNvSpPr txBox="1"/>
          <p:nvPr/>
        </p:nvSpPr>
        <p:spPr>
          <a:xfrm>
            <a:off x="423863" y="1896724"/>
            <a:ext cx="5931217" cy="4351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Product-orientated, rather than task-orientated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Identifies products and sub-products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Logical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Comprehensive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Reduces wasteful activity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Helps define the project scope helps to avoid ‘scope creep’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Reduces risk of creating products which are not fit-for-purpose</a:t>
            </a:r>
            <a:endParaRPr/>
          </a:p>
        </p:txBody>
      </p:sp>
      <p:grpSp>
        <p:nvGrpSpPr>
          <p:cNvPr id="415" name="Google Shape;415;p13"/>
          <p:cNvGrpSpPr/>
          <p:nvPr/>
        </p:nvGrpSpPr>
        <p:grpSpPr>
          <a:xfrm>
            <a:off x="6511646" y="1981980"/>
            <a:ext cx="5312332" cy="4091854"/>
            <a:chOff x="1406246" y="-166017"/>
            <a:chExt cx="5312332" cy="4091854"/>
          </a:xfrm>
        </p:grpSpPr>
        <p:sp>
          <p:nvSpPr>
            <p:cNvPr id="416" name="Google Shape;416;p13"/>
            <p:cNvSpPr/>
            <p:nvPr/>
          </p:nvSpPr>
          <p:spPr>
            <a:xfrm>
              <a:off x="5758700" y="2562992"/>
              <a:ext cx="91440" cy="4574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17" name="Google Shape;417;p13"/>
            <p:cNvSpPr/>
            <p:nvPr/>
          </p:nvSpPr>
          <p:spPr>
            <a:xfrm>
              <a:off x="3974358" y="1038076"/>
              <a:ext cx="1830062" cy="6239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1977"/>
                  </a:lnTo>
                  <a:lnTo>
                    <a:pt x="120000" y="9197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18" name="Google Shape;418;p13"/>
            <p:cNvSpPr/>
            <p:nvPr/>
          </p:nvSpPr>
          <p:spPr>
            <a:xfrm>
              <a:off x="3929849" y="2561843"/>
              <a:ext cx="91440" cy="4574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19" name="Google Shape;419;p13"/>
            <p:cNvSpPr/>
            <p:nvPr/>
          </p:nvSpPr>
          <p:spPr>
            <a:xfrm>
              <a:off x="3928638" y="1038076"/>
              <a:ext cx="91440" cy="6239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91977"/>
                  </a:lnTo>
                  <a:lnTo>
                    <a:pt x="61589" y="91977"/>
                  </a:lnTo>
                  <a:lnTo>
                    <a:pt x="61589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20" name="Google Shape;420;p13"/>
            <p:cNvSpPr/>
            <p:nvPr/>
          </p:nvSpPr>
          <p:spPr>
            <a:xfrm>
              <a:off x="2100463" y="2561843"/>
              <a:ext cx="91440" cy="4574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21" name="Google Shape;421;p13"/>
            <p:cNvSpPr/>
            <p:nvPr/>
          </p:nvSpPr>
          <p:spPr>
            <a:xfrm>
              <a:off x="2146183" y="1038076"/>
              <a:ext cx="1828174" cy="6239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1977"/>
                  </a:lnTo>
                  <a:lnTo>
                    <a:pt x="0" y="91977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22" name="Google Shape;422;p13"/>
            <p:cNvSpPr/>
            <p:nvPr/>
          </p:nvSpPr>
          <p:spPr>
            <a:xfrm>
              <a:off x="3073264" y="-166017"/>
              <a:ext cx="1802188" cy="1204093"/>
            </a:xfrm>
            <a:prstGeom prst="roundRect">
              <a:avLst>
                <a:gd fmla="val 10000" name="adj"/>
              </a:avLst>
            </a:prstGeom>
            <a:solidFill>
              <a:srgbClr val="28363D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3248019" y="0"/>
              <a:ext cx="1802188" cy="12040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3"/>
            <p:cNvSpPr txBox="1"/>
            <p:nvPr/>
          </p:nvSpPr>
          <p:spPr>
            <a:xfrm>
              <a:off x="3283286" y="35267"/>
              <a:ext cx="1731654" cy="1133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ato"/>
                <a:buNone/>
              </a:pPr>
              <a:r>
                <a:rPr b="1" lang="en-GB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Motorcycle</a:t>
              </a: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1406246" y="1662002"/>
              <a:ext cx="1479875" cy="899841"/>
            </a:xfrm>
            <a:prstGeom prst="roundRect">
              <a:avLst>
                <a:gd fmla="val 10000" name="adj"/>
              </a:avLst>
            </a:prstGeom>
            <a:solidFill>
              <a:srgbClr val="D0470B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1581001" y="1828019"/>
              <a:ext cx="1479875" cy="89984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3"/>
            <p:cNvSpPr txBox="1"/>
            <p:nvPr/>
          </p:nvSpPr>
          <p:spPr>
            <a:xfrm>
              <a:off x="1607356" y="1854374"/>
              <a:ext cx="1427165" cy="847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None/>
              </a:pPr>
              <a:r>
                <a:rPr b="1" lang="en-GB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Engine</a:t>
              </a: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1480025" y="3019265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rgbClr val="EC97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1654781" y="3185282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3"/>
            <p:cNvSpPr txBox="1"/>
            <p:nvPr/>
          </p:nvSpPr>
          <p:spPr>
            <a:xfrm>
              <a:off x="1676437" y="3206938"/>
              <a:ext cx="1289003" cy="69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ato"/>
                <a:buNone/>
              </a:pPr>
              <a:r>
                <a:rPr b="1" lang="en-GB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Transmission</a:t>
              </a: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3235631" y="1662002"/>
              <a:ext cx="1479875" cy="899841"/>
            </a:xfrm>
            <a:prstGeom prst="roundRect">
              <a:avLst>
                <a:gd fmla="val 10000" name="adj"/>
              </a:avLst>
            </a:prstGeom>
            <a:solidFill>
              <a:srgbClr val="D0470B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410387" y="1828019"/>
              <a:ext cx="1479875" cy="89984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3"/>
            <p:cNvSpPr txBox="1"/>
            <p:nvPr/>
          </p:nvSpPr>
          <p:spPr>
            <a:xfrm>
              <a:off x="3436742" y="1854374"/>
              <a:ext cx="1427165" cy="847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None/>
              </a:pPr>
              <a:r>
                <a:rPr b="1" lang="en-GB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Frame</a:t>
              </a: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309411" y="3019265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rgbClr val="EC97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484166" y="3185282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3"/>
            <p:cNvSpPr txBox="1"/>
            <p:nvPr/>
          </p:nvSpPr>
          <p:spPr>
            <a:xfrm>
              <a:off x="3505822" y="3206938"/>
              <a:ext cx="1289003" cy="69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ato"/>
                <a:buNone/>
              </a:pPr>
              <a:r>
                <a:rPr b="1" lang="en-GB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Handlebars</a:t>
              </a: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5065017" y="1662002"/>
              <a:ext cx="1478806" cy="900990"/>
            </a:xfrm>
            <a:prstGeom prst="roundRect">
              <a:avLst>
                <a:gd fmla="val 10000" name="adj"/>
              </a:avLst>
            </a:prstGeom>
            <a:solidFill>
              <a:srgbClr val="D0470B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5239772" y="1828019"/>
              <a:ext cx="1478806" cy="90099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3"/>
            <p:cNvSpPr txBox="1"/>
            <p:nvPr/>
          </p:nvSpPr>
          <p:spPr>
            <a:xfrm>
              <a:off x="5266161" y="1854408"/>
              <a:ext cx="1426028" cy="848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None/>
              </a:pPr>
              <a:r>
                <a:rPr b="1" lang="en-GB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Suspension</a:t>
              </a: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5138262" y="3020414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rgbClr val="EC97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5313018" y="3186431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3"/>
            <p:cNvSpPr txBox="1"/>
            <p:nvPr/>
          </p:nvSpPr>
          <p:spPr>
            <a:xfrm>
              <a:off x="5334674" y="3208087"/>
              <a:ext cx="1289003" cy="69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ato"/>
                <a:buNone/>
              </a:pPr>
              <a:r>
                <a:rPr b="1" lang="en-GB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Wheels</a:t>
              </a:r>
              <a:endParaRPr/>
            </a:p>
          </p:txBody>
        </p:sp>
      </p:grpSp>
      <p:sp>
        <p:nvSpPr>
          <p:cNvPr id="443" name="Google Shape;443;p13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699" y="350941"/>
            <a:ext cx="2317531" cy="96145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4"/>
          <p:cNvSpPr txBox="1"/>
          <p:nvPr/>
        </p:nvSpPr>
        <p:spPr>
          <a:xfrm>
            <a:off x="423863" y="2596242"/>
            <a:ext cx="5672137" cy="3103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None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The exam question: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1" sz="2000" u="none" cap="none" strike="noStrike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None/>
            </a:pPr>
            <a:r>
              <a:rPr b="1" i="1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What product </a:t>
            </a:r>
            <a:r>
              <a:rPr b="1" i="1"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is this t</a:t>
            </a:r>
            <a:r>
              <a:rPr b="1" i="1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ask contributing to?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None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If we cannot answer this question,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None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how can we know we are doing the right tasks?</a:t>
            </a:r>
            <a:endParaRPr/>
          </a:p>
        </p:txBody>
      </p:sp>
      <p:grpSp>
        <p:nvGrpSpPr>
          <p:cNvPr id="450" name="Google Shape;450;p14"/>
          <p:cNvGrpSpPr/>
          <p:nvPr/>
        </p:nvGrpSpPr>
        <p:grpSpPr>
          <a:xfrm>
            <a:off x="6511646" y="1981980"/>
            <a:ext cx="5312332" cy="4091854"/>
            <a:chOff x="1406246" y="-166017"/>
            <a:chExt cx="5312332" cy="4091854"/>
          </a:xfrm>
        </p:grpSpPr>
        <p:sp>
          <p:nvSpPr>
            <p:cNvPr id="451" name="Google Shape;451;p14"/>
            <p:cNvSpPr/>
            <p:nvPr/>
          </p:nvSpPr>
          <p:spPr>
            <a:xfrm>
              <a:off x="5758700" y="2562992"/>
              <a:ext cx="91440" cy="4574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2" name="Google Shape;452;p14"/>
            <p:cNvSpPr/>
            <p:nvPr/>
          </p:nvSpPr>
          <p:spPr>
            <a:xfrm>
              <a:off x="3974358" y="1038076"/>
              <a:ext cx="1830062" cy="6239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1977"/>
                  </a:lnTo>
                  <a:lnTo>
                    <a:pt x="120000" y="91977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3" name="Google Shape;453;p14"/>
            <p:cNvSpPr/>
            <p:nvPr/>
          </p:nvSpPr>
          <p:spPr>
            <a:xfrm>
              <a:off x="3929849" y="2561843"/>
              <a:ext cx="91440" cy="4574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4" name="Google Shape;454;p14"/>
            <p:cNvSpPr/>
            <p:nvPr/>
          </p:nvSpPr>
          <p:spPr>
            <a:xfrm>
              <a:off x="3928638" y="1038076"/>
              <a:ext cx="91440" cy="6239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91977"/>
                  </a:lnTo>
                  <a:lnTo>
                    <a:pt x="61589" y="91977"/>
                  </a:lnTo>
                  <a:lnTo>
                    <a:pt x="61589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5" name="Google Shape;455;p14"/>
            <p:cNvSpPr/>
            <p:nvPr/>
          </p:nvSpPr>
          <p:spPr>
            <a:xfrm>
              <a:off x="2100463" y="2561843"/>
              <a:ext cx="91440" cy="4574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6" name="Google Shape;456;p14"/>
            <p:cNvSpPr/>
            <p:nvPr/>
          </p:nvSpPr>
          <p:spPr>
            <a:xfrm>
              <a:off x="2146183" y="1038076"/>
              <a:ext cx="1828174" cy="6239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1977"/>
                  </a:lnTo>
                  <a:lnTo>
                    <a:pt x="0" y="91977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57" name="Google Shape;457;p14"/>
            <p:cNvSpPr/>
            <p:nvPr/>
          </p:nvSpPr>
          <p:spPr>
            <a:xfrm>
              <a:off x="3073264" y="-166017"/>
              <a:ext cx="1802188" cy="1204093"/>
            </a:xfrm>
            <a:prstGeom prst="roundRect">
              <a:avLst>
                <a:gd fmla="val 10000" name="adj"/>
              </a:avLst>
            </a:prstGeom>
            <a:solidFill>
              <a:srgbClr val="28363D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3248019" y="0"/>
              <a:ext cx="1802188" cy="120409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 txBox="1"/>
            <p:nvPr/>
          </p:nvSpPr>
          <p:spPr>
            <a:xfrm>
              <a:off x="3283286" y="35267"/>
              <a:ext cx="1731654" cy="1133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ato"/>
                <a:buNone/>
              </a:pPr>
              <a:r>
                <a:rPr b="1" lang="en-GB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Motorcycle</a:t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1406246" y="1662002"/>
              <a:ext cx="1479875" cy="899841"/>
            </a:xfrm>
            <a:prstGeom prst="roundRect">
              <a:avLst>
                <a:gd fmla="val 10000" name="adj"/>
              </a:avLst>
            </a:prstGeom>
            <a:solidFill>
              <a:srgbClr val="D0470B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581001" y="1828019"/>
              <a:ext cx="1479875" cy="89984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 txBox="1"/>
            <p:nvPr/>
          </p:nvSpPr>
          <p:spPr>
            <a:xfrm>
              <a:off x="1607356" y="1854374"/>
              <a:ext cx="1427165" cy="847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None/>
              </a:pPr>
              <a:r>
                <a:rPr b="1" lang="en-GB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Engine</a:t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1480025" y="3019265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rgbClr val="EC97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1654781" y="3185282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 txBox="1"/>
            <p:nvPr/>
          </p:nvSpPr>
          <p:spPr>
            <a:xfrm>
              <a:off x="1676437" y="3206938"/>
              <a:ext cx="1289003" cy="69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ato"/>
                <a:buNone/>
              </a:pPr>
              <a:r>
                <a:rPr b="1" lang="en-GB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Transmission</a:t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3235631" y="1662002"/>
              <a:ext cx="1479875" cy="899841"/>
            </a:xfrm>
            <a:prstGeom prst="roundRect">
              <a:avLst>
                <a:gd fmla="val 10000" name="adj"/>
              </a:avLst>
            </a:prstGeom>
            <a:solidFill>
              <a:srgbClr val="D0470B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3410387" y="1828019"/>
              <a:ext cx="1479875" cy="89984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4"/>
            <p:cNvSpPr txBox="1"/>
            <p:nvPr/>
          </p:nvSpPr>
          <p:spPr>
            <a:xfrm>
              <a:off x="3436742" y="1854374"/>
              <a:ext cx="1427165" cy="847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None/>
              </a:pPr>
              <a:r>
                <a:rPr b="1" lang="en-GB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Frame</a:t>
              </a: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3309411" y="3019265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rgbClr val="EC97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3484166" y="3185282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4"/>
            <p:cNvSpPr txBox="1"/>
            <p:nvPr/>
          </p:nvSpPr>
          <p:spPr>
            <a:xfrm>
              <a:off x="3505822" y="3206938"/>
              <a:ext cx="1289003" cy="69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ato"/>
                <a:buNone/>
              </a:pPr>
              <a:r>
                <a:rPr b="1" lang="en-GB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Handlebars</a:t>
              </a: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5065017" y="1662002"/>
              <a:ext cx="1478806" cy="900990"/>
            </a:xfrm>
            <a:prstGeom prst="roundRect">
              <a:avLst>
                <a:gd fmla="val 10000" name="adj"/>
              </a:avLst>
            </a:prstGeom>
            <a:solidFill>
              <a:srgbClr val="D0470B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5239772" y="1828019"/>
              <a:ext cx="1478806" cy="90099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4"/>
            <p:cNvSpPr txBox="1"/>
            <p:nvPr/>
          </p:nvSpPr>
          <p:spPr>
            <a:xfrm>
              <a:off x="5266161" y="1854408"/>
              <a:ext cx="1426028" cy="848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ato"/>
                <a:buNone/>
              </a:pPr>
              <a:r>
                <a:rPr b="1" lang="en-GB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Suspension</a:t>
              </a: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5138262" y="3020414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rgbClr val="EC97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5313018" y="3186431"/>
              <a:ext cx="1332315" cy="73940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4"/>
            <p:cNvSpPr txBox="1"/>
            <p:nvPr/>
          </p:nvSpPr>
          <p:spPr>
            <a:xfrm>
              <a:off x="5334674" y="3208087"/>
              <a:ext cx="1289003" cy="696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ato"/>
                <a:buNone/>
              </a:pPr>
              <a:r>
                <a:rPr b="1" lang="en-GB" sz="12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Wheels</a:t>
              </a:r>
              <a:endParaRPr/>
            </a:p>
          </p:txBody>
        </p:sp>
      </p:grpSp>
      <p:sp>
        <p:nvSpPr>
          <p:cNvPr id="478" name="Google Shape;478;p14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  <p:sp>
        <p:nvSpPr>
          <p:cNvPr id="479" name="Google Shape;479;p14"/>
          <p:cNvSpPr txBox="1"/>
          <p:nvPr>
            <p:ph type="title"/>
          </p:nvPr>
        </p:nvSpPr>
        <p:spPr>
          <a:xfrm>
            <a:off x="1409700" y="243497"/>
            <a:ext cx="1078229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>
                <a:solidFill>
                  <a:srgbClr val="28363D"/>
                </a:solidFill>
              </a:rPr>
              <a:t>Product-Based Planning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"/>
          <p:cNvSpPr txBox="1"/>
          <p:nvPr>
            <p:ph type="title"/>
          </p:nvPr>
        </p:nvSpPr>
        <p:spPr>
          <a:xfrm>
            <a:off x="1534524" y="278999"/>
            <a:ext cx="91229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>
                <a:solidFill>
                  <a:srgbClr val="28363D"/>
                </a:solidFill>
              </a:rPr>
              <a:t>Risk Management</a:t>
            </a:r>
            <a:endParaRPr/>
          </a:p>
        </p:txBody>
      </p:sp>
      <p:pic>
        <p:nvPicPr>
          <p:cNvPr id="485" name="Google Shape;4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699" y="350941"/>
            <a:ext cx="2317531" cy="96145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15"/>
          <p:cNvSpPr txBox="1"/>
          <p:nvPr/>
        </p:nvSpPr>
        <p:spPr>
          <a:xfrm>
            <a:off x="480671" y="1699241"/>
            <a:ext cx="7376396" cy="1877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b="1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Risk: </a:t>
            </a:r>
            <a:r>
              <a:rPr lang="en-GB" sz="2000">
                <a:solidFill>
                  <a:srgbClr val="28363D"/>
                </a:solidFill>
                <a:latin typeface="Lato"/>
                <a:ea typeface="Lato"/>
                <a:cs typeface="Lato"/>
                <a:sym typeface="Lato"/>
              </a:rPr>
              <a:t>An uncertain event or set of events which, if they occur, will affect the achievement of objectives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Projects/consultancy are ‘risky’ undertakings: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Introducing new information/solutions – not BAU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Working in new ways with new people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Costly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Outcomes not guaranteed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Risk Management – essential skill and critical success factor in projects and consultancy</a:t>
            </a:r>
            <a:endParaRPr sz="2000">
              <a:solidFill>
                <a:srgbClr val="28363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2836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7162" y="1604562"/>
            <a:ext cx="5337804" cy="384635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5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363C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6"/>
          <p:cNvSpPr txBox="1"/>
          <p:nvPr/>
        </p:nvSpPr>
        <p:spPr>
          <a:xfrm>
            <a:off x="802480" y="833902"/>
            <a:ext cx="10613233" cy="5209711"/>
          </a:xfrm>
          <a:prstGeom prst="rect">
            <a:avLst/>
          </a:prstGeom>
          <a:noFill/>
          <a:ln cap="flat" cmpd="sng" w="12700">
            <a:solidFill>
              <a:srgbClr val="EC9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836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6"/>
          <p:cNvSpPr txBox="1"/>
          <p:nvPr>
            <p:ph type="title"/>
          </p:nvPr>
        </p:nvSpPr>
        <p:spPr>
          <a:xfrm>
            <a:off x="2060147" y="2601770"/>
            <a:ext cx="8071706" cy="16544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Lato"/>
              <a:buNone/>
            </a:pPr>
            <a:r>
              <a:rPr lang="en-GB" sz="6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 and Q&amp;A</a:t>
            </a:r>
            <a:endParaRPr/>
          </a:p>
        </p:txBody>
      </p:sp>
      <p:pic>
        <p:nvPicPr>
          <p:cNvPr descr="Icon&#10;&#10;Description automatically generated" id="495" name="Google Shape;4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15" y="337683"/>
            <a:ext cx="2398786" cy="992439"/>
          </a:xfrm>
          <a:prstGeom prst="rect">
            <a:avLst/>
          </a:prstGeom>
          <a:solidFill>
            <a:srgbClr val="28363D"/>
          </a:solidFill>
          <a:ln>
            <a:noFill/>
          </a:ln>
        </p:spPr>
      </p:pic>
      <p:sp>
        <p:nvSpPr>
          <p:cNvPr id="496" name="Google Shape;496;p16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fc3a9b681_0_442"/>
          <p:cNvSpPr txBox="1"/>
          <p:nvPr/>
        </p:nvSpPr>
        <p:spPr>
          <a:xfrm>
            <a:off x="4799781" y="1574703"/>
            <a:ext cx="66222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Code-Switching: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phenomenon in which speakers of more than one language switch between languages within the same conversation.</a:t>
            </a:r>
            <a:endParaRPr b="0" i="1" sz="2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gefc3a9b681_0_442"/>
          <p:cNvSpPr/>
          <p:nvPr/>
        </p:nvSpPr>
        <p:spPr>
          <a:xfrm>
            <a:off x="0" y="3461"/>
            <a:ext cx="4251300" cy="6858000"/>
          </a:xfrm>
          <a:prstGeom prst="rect">
            <a:avLst/>
          </a:prstGeom>
          <a:solidFill>
            <a:srgbClr val="28363D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efc3a9b681_0_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36" y="2283335"/>
            <a:ext cx="2850426" cy="229132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efc3a9b681_0_442"/>
          <p:cNvSpPr txBox="1"/>
          <p:nvPr/>
        </p:nvSpPr>
        <p:spPr>
          <a:xfrm>
            <a:off x="4890458" y="4346917"/>
            <a:ext cx="6622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Code-Switch Consultants: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Helping researchers code-switch between academia and business since March 2020.</a:t>
            </a:r>
            <a:endParaRPr/>
          </a:p>
        </p:txBody>
      </p:sp>
      <p:sp>
        <p:nvSpPr>
          <p:cNvPr id="295" name="Google Shape;295;gefc3a9b681_0_442"/>
          <p:cNvSpPr txBox="1"/>
          <p:nvPr/>
        </p:nvSpPr>
        <p:spPr>
          <a:xfrm>
            <a:off x="6767775" y="6359950"/>
            <a:ext cx="390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fc3a9b681_0_150"/>
          <p:cNvSpPr txBox="1"/>
          <p:nvPr>
            <p:ph type="title"/>
          </p:nvPr>
        </p:nvSpPr>
        <p:spPr>
          <a:xfrm>
            <a:off x="279396" y="350941"/>
            <a:ext cx="1191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</a:pPr>
            <a:r>
              <a:rPr lang="en-GB"/>
              <a:t>The Team</a:t>
            </a:r>
            <a:endParaRPr/>
          </a:p>
        </p:txBody>
      </p:sp>
      <p:pic>
        <p:nvPicPr>
          <p:cNvPr id="301" name="Google Shape;301;gefc3a9b681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96" y="350941"/>
            <a:ext cx="2317531" cy="961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2image423939264" id="302" name="Google Shape;302;gefc3a9b681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0200" y="2254443"/>
            <a:ext cx="1904242" cy="1904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2image423939568" id="303" name="Google Shape;303;gefc3a9b681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9483" y="2254443"/>
            <a:ext cx="1904242" cy="190424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efc3a9b681_0_150"/>
          <p:cNvSpPr txBox="1"/>
          <p:nvPr/>
        </p:nvSpPr>
        <p:spPr>
          <a:xfrm>
            <a:off x="1695800" y="4331425"/>
            <a:ext cx="2317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Lato"/>
                <a:ea typeface="Lato"/>
                <a:cs typeface="Lato"/>
                <a:sym typeface="Lato"/>
              </a:rPr>
              <a:t>Hellen Parra-Flórez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8363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gefc3a9b681_0_150"/>
          <p:cNvSpPr txBox="1"/>
          <p:nvPr/>
        </p:nvSpPr>
        <p:spPr>
          <a:xfrm>
            <a:off x="9133690" y="4328545"/>
            <a:ext cx="168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Lato"/>
                <a:ea typeface="Lato"/>
                <a:cs typeface="Lato"/>
                <a:sym typeface="Lato"/>
              </a:rPr>
              <a:t>Dr Kat Kucaba</a:t>
            </a:r>
            <a:endParaRPr b="0" i="0" sz="1800" u="none" cap="none" strike="noStrike">
              <a:solidFill>
                <a:srgbClr val="28363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gefc3a9b681_0_150"/>
          <p:cNvSpPr txBox="1"/>
          <p:nvPr/>
        </p:nvSpPr>
        <p:spPr>
          <a:xfrm>
            <a:off x="5707516" y="4331435"/>
            <a:ext cx="139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Lato"/>
                <a:ea typeface="Lato"/>
                <a:cs typeface="Lato"/>
                <a:sym typeface="Lato"/>
              </a:rPr>
              <a:t>Anna Brady</a:t>
            </a:r>
            <a:endParaRPr/>
          </a:p>
        </p:txBody>
      </p:sp>
      <p:sp>
        <p:nvSpPr>
          <p:cNvPr id="307" name="Google Shape;307;gefc3a9b681_0_150"/>
          <p:cNvSpPr txBox="1"/>
          <p:nvPr/>
        </p:nvSpPr>
        <p:spPr>
          <a:xfrm>
            <a:off x="1191815" y="4788536"/>
            <a:ext cx="314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28363D"/>
                </a:solidFill>
                <a:latin typeface="Lato"/>
                <a:ea typeface="Lato"/>
                <a:cs typeface="Lato"/>
                <a:sym typeface="Lato"/>
              </a:rPr>
              <a:t>Code-Switch Director 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28363D"/>
                </a:solidFill>
                <a:latin typeface="Lato"/>
                <a:ea typeface="Lato"/>
                <a:cs typeface="Lato"/>
                <a:sym typeface="Lato"/>
              </a:rPr>
              <a:t>Research Consultancy Programme Manager</a:t>
            </a:r>
            <a:endParaRPr/>
          </a:p>
        </p:txBody>
      </p:sp>
      <p:sp>
        <p:nvSpPr>
          <p:cNvPr id="308" name="Google Shape;308;gefc3a9b681_0_150"/>
          <p:cNvSpPr txBox="1"/>
          <p:nvPr/>
        </p:nvSpPr>
        <p:spPr>
          <a:xfrm>
            <a:off x="5187341" y="4770280"/>
            <a:ext cx="243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28363D"/>
                </a:solidFill>
                <a:latin typeface="Lato"/>
                <a:ea typeface="Lato"/>
                <a:cs typeface="Lato"/>
                <a:sym typeface="Lato"/>
              </a:rPr>
              <a:t>Project Management Consultant</a:t>
            </a:r>
            <a:endParaRPr/>
          </a:p>
        </p:txBody>
      </p:sp>
      <p:sp>
        <p:nvSpPr>
          <p:cNvPr id="309" name="Google Shape;309;gefc3a9b681_0_150"/>
          <p:cNvSpPr txBox="1"/>
          <p:nvPr/>
        </p:nvSpPr>
        <p:spPr>
          <a:xfrm>
            <a:off x="9236282" y="4770280"/>
            <a:ext cx="1587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28363D"/>
                </a:solidFill>
                <a:latin typeface="Lato"/>
                <a:ea typeface="Lato"/>
                <a:cs typeface="Lato"/>
                <a:sym typeface="Lato"/>
              </a:rPr>
              <a:t>Research Consultant</a:t>
            </a:r>
            <a:endParaRPr/>
          </a:p>
        </p:txBody>
      </p:sp>
      <p:sp>
        <p:nvSpPr>
          <p:cNvPr id="310" name="Google Shape;310;gefc3a9b681_0_150"/>
          <p:cNvSpPr txBox="1"/>
          <p:nvPr/>
        </p:nvSpPr>
        <p:spPr>
          <a:xfrm>
            <a:off x="5058050" y="6372450"/>
            <a:ext cx="269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1" name="Google Shape;311;gefc3a9b681_0_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3413" y="2238425"/>
            <a:ext cx="2317525" cy="198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"/>
          <p:cNvSpPr txBox="1"/>
          <p:nvPr>
            <p:ph type="title"/>
          </p:nvPr>
        </p:nvSpPr>
        <p:spPr>
          <a:xfrm>
            <a:off x="0" y="360480"/>
            <a:ext cx="121920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/>
              <a:t>Who we are</a:t>
            </a:r>
            <a:endParaRPr/>
          </a:p>
        </p:txBody>
      </p:sp>
      <p:pic>
        <p:nvPicPr>
          <p:cNvPr id="317" name="Google Shape;3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699" y="350941"/>
            <a:ext cx="2317531" cy="96145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"/>
          <p:cNvSpPr txBox="1"/>
          <p:nvPr/>
        </p:nvSpPr>
        <p:spPr>
          <a:xfrm>
            <a:off x="4738468" y="6399288"/>
            <a:ext cx="271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  <p:sp>
        <p:nvSpPr>
          <p:cNvPr id="319" name="Google Shape;319;p3"/>
          <p:cNvSpPr txBox="1"/>
          <p:nvPr/>
        </p:nvSpPr>
        <p:spPr>
          <a:xfrm>
            <a:off x="717925" y="1535400"/>
            <a:ext cx="65997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University of Manchester Staff Start-Up</a:t>
            </a:r>
            <a:endParaRPr sz="2000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Est. March 2020</a:t>
            </a:r>
            <a:endParaRPr sz="2000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We equip PhD and postdoctoral researchers with in-demand industry skills through practical MBA-style consultancy projects. </a:t>
            </a:r>
            <a:endParaRPr sz="2000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Our mission is to provide researchers with practical experience to support their career progression inside or outside academia.</a:t>
            </a:r>
            <a:endParaRPr sz="2000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Access </a:t>
            </a:r>
            <a:r>
              <a:rPr lang="en-GB" sz="2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cases studies</a:t>
            </a: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Attend one of our weekly </a:t>
            </a:r>
            <a:r>
              <a:rPr lang="en-GB" sz="2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information sessions</a:t>
            </a: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rgbClr val="28363C"/>
              </a:buClr>
              <a:buSzPts val="2000"/>
              <a:buFont typeface="Lato"/>
              <a:buChar char="•"/>
            </a:pPr>
            <a:r>
              <a:rPr lang="en-GB" sz="2000">
                <a:solidFill>
                  <a:srgbClr val="28363C"/>
                </a:solidFill>
                <a:latin typeface="Lato"/>
                <a:ea typeface="Lato"/>
                <a:cs typeface="Lato"/>
                <a:sym typeface="Lato"/>
              </a:rPr>
              <a:t>Twitter: @CodeSwitch Cons</a:t>
            </a:r>
            <a:endParaRPr sz="2000">
              <a:solidFill>
                <a:srgbClr val="28363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0" name="Google Shape;32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68950" y="1948050"/>
            <a:ext cx="3434900" cy="34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363C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"/>
          <p:cNvSpPr txBox="1"/>
          <p:nvPr/>
        </p:nvSpPr>
        <p:spPr>
          <a:xfrm>
            <a:off x="802480" y="833902"/>
            <a:ext cx="10613233" cy="5209711"/>
          </a:xfrm>
          <a:prstGeom prst="rect">
            <a:avLst/>
          </a:prstGeom>
          <a:noFill/>
          <a:ln cap="flat" cmpd="sng" w="12700">
            <a:solidFill>
              <a:srgbClr val="EC9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836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"/>
          <p:cNvSpPr txBox="1"/>
          <p:nvPr>
            <p:ph type="title"/>
          </p:nvPr>
        </p:nvSpPr>
        <p:spPr>
          <a:xfrm>
            <a:off x="2060147" y="2601770"/>
            <a:ext cx="8071706" cy="16544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None/>
            </a:pPr>
            <a:r>
              <a:rPr lang="en-GB" sz="6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Code-Switch Consultancy Method</a:t>
            </a:r>
            <a:endParaRPr/>
          </a:p>
        </p:txBody>
      </p:sp>
      <p:pic>
        <p:nvPicPr>
          <p:cNvPr descr="Icon&#10;&#10;Description automatically generated" id="327" name="Google Shape;3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15" y="337683"/>
            <a:ext cx="2398786" cy="992439"/>
          </a:xfrm>
          <a:prstGeom prst="rect">
            <a:avLst/>
          </a:prstGeom>
          <a:solidFill>
            <a:srgbClr val="28363D"/>
          </a:solidFill>
          <a:ln>
            <a:noFill/>
          </a:ln>
        </p:spPr>
      </p:pic>
      <p:sp>
        <p:nvSpPr>
          <p:cNvPr id="328" name="Google Shape;328;p4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3243263" cy="18160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34" name="Google Shape;334;p5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  <p:pic>
        <p:nvPicPr>
          <p:cNvPr id="335" name="Google Shape;3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280" y="2560490"/>
            <a:ext cx="9973994" cy="223375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"/>
          <p:cNvSpPr txBox="1"/>
          <p:nvPr>
            <p:ph type="title"/>
          </p:nvPr>
        </p:nvSpPr>
        <p:spPr>
          <a:xfrm>
            <a:off x="1603716" y="439502"/>
            <a:ext cx="10588283" cy="1023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>
                <a:solidFill>
                  <a:srgbClr val="28363D"/>
                </a:solidFill>
              </a:rPr>
              <a:t>The CSC Method: 4 Stages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3243263" cy="18160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42" name="Google Shape;342;p6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  <p:sp>
        <p:nvSpPr>
          <p:cNvPr id="343" name="Google Shape;343;p6"/>
          <p:cNvSpPr txBox="1"/>
          <p:nvPr>
            <p:ph type="title"/>
          </p:nvPr>
        </p:nvSpPr>
        <p:spPr>
          <a:xfrm>
            <a:off x="1603716" y="439502"/>
            <a:ext cx="10588283" cy="981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>
                <a:solidFill>
                  <a:srgbClr val="28363D"/>
                </a:solidFill>
              </a:rPr>
              <a:t>The CSC Method: 4 Stages</a:t>
            </a:r>
            <a:endParaRPr/>
          </a:p>
        </p:txBody>
      </p:sp>
      <p:sp>
        <p:nvSpPr>
          <p:cNvPr id="344" name="Google Shape;344;p6"/>
          <p:cNvSpPr/>
          <p:nvPr/>
        </p:nvSpPr>
        <p:spPr>
          <a:xfrm>
            <a:off x="922936" y="1612566"/>
            <a:ext cx="5055504" cy="2307101"/>
          </a:xfrm>
          <a:prstGeom prst="roundRect">
            <a:avLst>
              <a:gd fmla="val 16667" name="adj"/>
            </a:avLst>
          </a:prstGeom>
          <a:solidFill>
            <a:srgbClr val="F9DB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6"/>
          <p:cNvSpPr/>
          <p:nvPr/>
        </p:nvSpPr>
        <p:spPr>
          <a:xfrm>
            <a:off x="6213560" y="4111397"/>
            <a:ext cx="5055504" cy="2307101"/>
          </a:xfrm>
          <a:prstGeom prst="roundRect">
            <a:avLst>
              <a:gd fmla="val 16667" name="adj"/>
            </a:avLst>
          </a:prstGeom>
          <a:solidFill>
            <a:srgbClr val="28353D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6"/>
          <p:cNvSpPr/>
          <p:nvPr/>
        </p:nvSpPr>
        <p:spPr>
          <a:xfrm>
            <a:off x="922936" y="4111397"/>
            <a:ext cx="5055504" cy="2307101"/>
          </a:xfrm>
          <a:prstGeom prst="roundRect">
            <a:avLst>
              <a:gd fmla="val 16667" name="adj"/>
            </a:avLst>
          </a:prstGeom>
          <a:solidFill>
            <a:srgbClr val="D0470B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6"/>
          <p:cNvSpPr/>
          <p:nvPr/>
        </p:nvSpPr>
        <p:spPr>
          <a:xfrm>
            <a:off x="6213560" y="1602961"/>
            <a:ext cx="5055504" cy="2307101"/>
          </a:xfrm>
          <a:prstGeom prst="roundRect">
            <a:avLst>
              <a:gd fmla="val 16667" name="adj"/>
            </a:avLst>
          </a:prstGeom>
          <a:solidFill>
            <a:srgbClr val="EB96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6"/>
          <p:cNvSpPr txBox="1"/>
          <p:nvPr/>
        </p:nvSpPr>
        <p:spPr>
          <a:xfrm>
            <a:off x="922935" y="1701826"/>
            <a:ext cx="5055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Initiation</a:t>
            </a:r>
            <a:endParaRPr/>
          </a:p>
        </p:txBody>
      </p:sp>
      <p:sp>
        <p:nvSpPr>
          <p:cNvPr id="349" name="Google Shape;349;p6"/>
          <p:cNvSpPr txBox="1"/>
          <p:nvPr/>
        </p:nvSpPr>
        <p:spPr>
          <a:xfrm>
            <a:off x="1054508" y="4224897"/>
            <a:ext cx="49239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3. Reporting</a:t>
            </a:r>
            <a:endParaRPr/>
          </a:p>
        </p:txBody>
      </p:sp>
      <p:sp>
        <p:nvSpPr>
          <p:cNvPr id="350" name="Google Shape;350;p6"/>
          <p:cNvSpPr txBox="1"/>
          <p:nvPr/>
        </p:nvSpPr>
        <p:spPr>
          <a:xfrm>
            <a:off x="6213559" y="4224897"/>
            <a:ext cx="50555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4. Evaluation</a:t>
            </a:r>
            <a:endParaRPr/>
          </a:p>
        </p:txBody>
      </p:sp>
      <p:sp>
        <p:nvSpPr>
          <p:cNvPr id="351" name="Google Shape;351;p6"/>
          <p:cNvSpPr txBox="1"/>
          <p:nvPr/>
        </p:nvSpPr>
        <p:spPr>
          <a:xfrm>
            <a:off x="6213560" y="1701826"/>
            <a:ext cx="50555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2. Delivery</a:t>
            </a:r>
            <a:endParaRPr/>
          </a:p>
        </p:txBody>
      </p:sp>
      <p:sp>
        <p:nvSpPr>
          <p:cNvPr id="352" name="Google Shape;352;p6"/>
          <p:cNvSpPr txBox="1"/>
          <p:nvPr/>
        </p:nvSpPr>
        <p:spPr>
          <a:xfrm>
            <a:off x="1054508" y="2146569"/>
            <a:ext cx="4753889" cy="15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Define the problem and approach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Analyse the need/challenge/opportunity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Plan and agree the what, how and when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Engage the client frequently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Negotiate and document what you will do</a:t>
            </a:r>
            <a:endParaRPr/>
          </a:p>
        </p:txBody>
      </p:sp>
      <p:sp>
        <p:nvSpPr>
          <p:cNvPr id="353" name="Google Shape;353;p6"/>
          <p:cNvSpPr txBox="1"/>
          <p:nvPr/>
        </p:nvSpPr>
        <p:spPr>
          <a:xfrm>
            <a:off x="6383603" y="4686562"/>
            <a:ext cx="4753889" cy="146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Measure the success of the assignment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went well/what did no go well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Include multiple stakeholder perspectives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Communicate key lessons learned</a:t>
            </a:r>
            <a:endParaRPr/>
          </a:p>
        </p:txBody>
      </p:sp>
      <p:sp>
        <p:nvSpPr>
          <p:cNvPr id="354" name="Google Shape;354;p6"/>
          <p:cNvSpPr txBox="1"/>
          <p:nvPr/>
        </p:nvSpPr>
        <p:spPr>
          <a:xfrm>
            <a:off x="1073743" y="4652717"/>
            <a:ext cx="4753889" cy="15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Deliver proposals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Confirm findings and define recommendations/solutions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Identify key messages to present to client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Produce client report and presentation</a:t>
            </a:r>
            <a:endParaRPr/>
          </a:p>
        </p:txBody>
      </p:sp>
      <p:sp>
        <p:nvSpPr>
          <p:cNvPr id="355" name="Google Shape;355;p6"/>
          <p:cNvSpPr txBox="1"/>
          <p:nvPr/>
        </p:nvSpPr>
        <p:spPr>
          <a:xfrm>
            <a:off x="6401749" y="2146879"/>
            <a:ext cx="4753889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Conduct research in line with plan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Gather data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Proactively manage and monitor progress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Communicate with client throughout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Analyse and diagnose what the data show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363C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"/>
          <p:cNvSpPr txBox="1"/>
          <p:nvPr/>
        </p:nvSpPr>
        <p:spPr>
          <a:xfrm>
            <a:off x="802480" y="833902"/>
            <a:ext cx="10613233" cy="5209711"/>
          </a:xfrm>
          <a:prstGeom prst="rect">
            <a:avLst/>
          </a:prstGeom>
          <a:noFill/>
          <a:ln cap="flat" cmpd="sng" w="12700">
            <a:solidFill>
              <a:srgbClr val="EC9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836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7"/>
          <p:cNvSpPr txBox="1"/>
          <p:nvPr>
            <p:ph type="title"/>
          </p:nvPr>
        </p:nvSpPr>
        <p:spPr>
          <a:xfrm>
            <a:off x="2060147" y="2601770"/>
            <a:ext cx="8071706" cy="16544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"/>
              <a:buNone/>
            </a:pPr>
            <a:r>
              <a:rPr lang="en-GB" sz="6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Tailoring your Research Approach </a:t>
            </a:r>
            <a:endParaRPr/>
          </a:p>
        </p:txBody>
      </p:sp>
      <p:pic>
        <p:nvPicPr>
          <p:cNvPr descr="Icon&#10;&#10;Description automatically generated" id="362" name="Google Shape;3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15" y="337683"/>
            <a:ext cx="2398786" cy="992439"/>
          </a:xfrm>
          <a:prstGeom prst="rect">
            <a:avLst/>
          </a:prstGeom>
          <a:solidFill>
            <a:srgbClr val="28363D"/>
          </a:solidFill>
          <a:ln>
            <a:noFill/>
          </a:ln>
        </p:spPr>
      </p:pic>
      <p:sp>
        <p:nvSpPr>
          <p:cNvPr id="363" name="Google Shape;363;p7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699" y="272360"/>
            <a:ext cx="2317531" cy="96145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8"/>
          <p:cNvSpPr txBox="1"/>
          <p:nvPr>
            <p:ph type="title"/>
          </p:nvPr>
        </p:nvSpPr>
        <p:spPr>
          <a:xfrm>
            <a:off x="0" y="380365"/>
            <a:ext cx="12192000" cy="9614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4400"/>
              <a:buFont typeface="Lato Black"/>
              <a:buNone/>
            </a:pPr>
            <a:r>
              <a:rPr lang="en-GB">
                <a:solidFill>
                  <a:srgbClr val="28363D"/>
                </a:solidFill>
              </a:rPr>
              <a:t>Choice of Methods</a:t>
            </a:r>
            <a:endParaRPr/>
          </a:p>
        </p:txBody>
      </p:sp>
      <p:graphicFrame>
        <p:nvGraphicFramePr>
          <p:cNvPr id="370" name="Google Shape;370;p8"/>
          <p:cNvGraphicFramePr/>
          <p:nvPr/>
        </p:nvGraphicFramePr>
        <p:xfrm>
          <a:off x="787830" y="17072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{2D3F4F0A-2A1F-4BCC-9030-7A8346D89615}</a:tableStyleId>
              </a:tblPr>
              <a:tblGrid>
                <a:gridCol w="1726775"/>
                <a:gridCol w="8889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Method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97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Lato"/>
                          <a:ea typeface="Lato"/>
                          <a:cs typeface="Lato"/>
                          <a:sym typeface="Lato"/>
                        </a:rPr>
                        <a:t>Key considerations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EC9700"/>
                    </a:solidFill>
                  </a:tcPr>
                </a:tc>
              </a:tr>
              <a:tr h="22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rgbClr val="28363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Literature review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900">
                          <a:latin typeface="Lato"/>
                          <a:ea typeface="Lato"/>
                          <a:cs typeface="Lato"/>
                          <a:sym typeface="Lato"/>
                        </a:rPr>
                        <a:t>Gives overview of the market, problem, or context</a:t>
                      </a:r>
                      <a:endParaRPr/>
                    </a:p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900">
                          <a:latin typeface="Lato"/>
                          <a:ea typeface="Lato"/>
                          <a:cs typeface="Lato"/>
                          <a:sym typeface="Lato"/>
                        </a:rPr>
                        <a:t>Must include information on the search: key search terms, database, no. of records found, no. of records selected, selection criteria, type of records included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BECED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8363C"/>
                        </a:buClr>
                        <a:buSzPts val="1900"/>
                        <a:buFont typeface="Lato"/>
                        <a:buNone/>
                      </a:pPr>
                      <a:r>
                        <a:rPr b="1" lang="en-GB" sz="1900">
                          <a:solidFill>
                            <a:srgbClr val="28363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Survey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900">
                          <a:latin typeface="Lato"/>
                          <a:ea typeface="Lato"/>
                          <a:cs typeface="Lato"/>
                          <a:sym typeface="Lato"/>
                        </a:rPr>
                        <a:t>Can be done online, relatively short, many responses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rgbClr val="28363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Interviews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900">
                          <a:latin typeface="Lato"/>
                          <a:ea typeface="Lato"/>
                          <a:cs typeface="Lato"/>
                          <a:sym typeface="Lato"/>
                        </a:rPr>
                        <a:t>Depth of information, talking to professionals, potential clients, can be done online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BECED"/>
                    </a:solidFill>
                  </a:tcPr>
                </a:tc>
              </a:tr>
              <a:tr h="492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rgbClr val="28363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Focus groups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900">
                          <a:latin typeface="Lato"/>
                          <a:ea typeface="Lato"/>
                          <a:cs typeface="Lato"/>
                          <a:sym typeface="Lato"/>
                        </a:rPr>
                        <a:t>Easy to conduct, depth of information, many points of view, can be done online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52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rgbClr val="28363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Case studies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900">
                          <a:latin typeface="Lato"/>
                          <a:ea typeface="Lato"/>
                          <a:cs typeface="Lato"/>
                          <a:sym typeface="Lato"/>
                        </a:rPr>
                        <a:t>Of competitors, other companies who do similar things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EBECED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rgbClr val="28363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Statistical analysis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Char char="•"/>
                      </a:pPr>
                      <a:r>
                        <a:rPr lang="en-GB" sz="1900">
                          <a:latin typeface="Lato"/>
                          <a:ea typeface="Lato"/>
                          <a:cs typeface="Lato"/>
                          <a:sym typeface="Lato"/>
                        </a:rPr>
                        <a:t>Often database is obtained from the client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71" name="Google Shape;371;p8"/>
          <p:cNvSpPr txBox="1"/>
          <p:nvPr/>
        </p:nvSpPr>
        <p:spPr>
          <a:xfrm>
            <a:off x="4738468" y="6399288"/>
            <a:ext cx="27150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63D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rgbClr val="28363D"/>
                </a:solidFill>
                <a:latin typeface="Calibri"/>
                <a:ea typeface="Calibri"/>
                <a:cs typeface="Calibri"/>
                <a:sym typeface="Calibri"/>
              </a:rPr>
              <a:t>©Code-Switch Consultants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Code-Switch">
      <a:dk1>
        <a:srgbClr val="28363C"/>
      </a:dk1>
      <a:lt1>
        <a:srgbClr val="FFFFFF"/>
      </a:lt1>
      <a:dk2>
        <a:srgbClr val="EC9700"/>
      </a:dk2>
      <a:lt2>
        <a:srgbClr val="EBECED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ode-Switch">
      <a:dk1>
        <a:srgbClr val="28363C"/>
      </a:dk1>
      <a:lt1>
        <a:srgbClr val="FFFFFF"/>
      </a:lt1>
      <a:dk2>
        <a:srgbClr val="EC9700"/>
      </a:dk2>
      <a:lt2>
        <a:srgbClr val="EBECED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6AB05CBEB3948BE386F80BF0A736A" ma:contentTypeVersion="12" ma:contentTypeDescription="Create a new document." ma:contentTypeScope="" ma:versionID="685a212cc13f182df9ec648cd92f5363">
  <xsd:schema xmlns:xsd="http://www.w3.org/2001/XMLSchema" xmlns:xs="http://www.w3.org/2001/XMLSchema" xmlns:p="http://schemas.microsoft.com/office/2006/metadata/properties" xmlns:ns2="aab92160-6433-4cf9-898d-8e345779b200" xmlns:ns3="011834d0-8270-41ea-b441-f4017315666b" targetNamespace="http://schemas.microsoft.com/office/2006/metadata/properties" ma:root="true" ma:fieldsID="d43c00c129455d63251a3a8c438f55c6" ns2:_="" ns3:_="">
    <xsd:import namespace="aab92160-6433-4cf9-898d-8e345779b200"/>
    <xsd:import namespace="011834d0-8270-41ea-b441-f40173156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92160-6433-4cf9-898d-8e345779b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834d0-8270-41ea-b441-f40173156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386C10-55E3-4010-BAC1-711BDD770B0F}"/>
</file>

<file path=customXml/itemProps2.xml><?xml version="1.0" encoding="utf-8"?>
<ds:datastoreItem xmlns:ds="http://schemas.openxmlformats.org/officeDocument/2006/customXml" ds:itemID="{4717CD4F-4A1E-4D6F-B3DA-C54D25629713}"/>
</file>

<file path=customXml/itemProps3.xml><?xml version="1.0" encoding="utf-8"?>
<ds:datastoreItem xmlns:ds="http://schemas.openxmlformats.org/officeDocument/2006/customXml" ds:itemID="{2912621B-7099-45CB-AB3C-1DC09DE1044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Hellen Parra Flórez</dc:creator>
  <dcterms:created xsi:type="dcterms:W3CDTF">2021-09-21T04:55:36Z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0x01010012C6AB05CBEB3948BE386F80BF0A736A</vt:lpwstr>
  </property>
</Properties>
</file>