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4312" r:id="rId1"/>
  </p:sldMasterIdLst>
  <p:notesMasterIdLst>
    <p:notesMasterId r:id="rId38"/>
  </p:notesMasterIdLst>
  <p:sldIdLst>
    <p:sldId id="256" r:id="rId2"/>
    <p:sldId id="312" r:id="rId3"/>
    <p:sldId id="258" r:id="rId4"/>
    <p:sldId id="313" r:id="rId5"/>
    <p:sldId id="261" r:id="rId6"/>
    <p:sldId id="314" r:id="rId7"/>
    <p:sldId id="318" r:id="rId8"/>
    <p:sldId id="351" r:id="rId9"/>
    <p:sldId id="319" r:id="rId10"/>
    <p:sldId id="275" r:id="rId11"/>
    <p:sldId id="278" r:id="rId12"/>
    <p:sldId id="322" r:id="rId13"/>
    <p:sldId id="348" r:id="rId14"/>
    <p:sldId id="357" r:id="rId15"/>
    <p:sldId id="326" r:id="rId16"/>
    <p:sldId id="352" r:id="rId17"/>
    <p:sldId id="281" r:id="rId18"/>
    <p:sldId id="330" r:id="rId19"/>
    <p:sldId id="335" r:id="rId20"/>
    <p:sldId id="342" r:id="rId21"/>
    <p:sldId id="287" r:id="rId22"/>
    <p:sldId id="300" r:id="rId23"/>
    <p:sldId id="290" r:id="rId24"/>
    <p:sldId id="356" r:id="rId25"/>
    <p:sldId id="292" r:id="rId26"/>
    <p:sldId id="346" r:id="rId27"/>
    <p:sldId id="347" r:id="rId28"/>
    <p:sldId id="358" r:id="rId29"/>
    <p:sldId id="302" r:id="rId30"/>
    <p:sldId id="308" r:id="rId31"/>
    <p:sldId id="304" r:id="rId32"/>
    <p:sldId id="345" r:id="rId33"/>
    <p:sldId id="359" r:id="rId34"/>
    <p:sldId id="363" r:id="rId35"/>
    <p:sldId id="362" r:id="rId36"/>
    <p:sldId id="36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EF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94672"/>
  </p:normalViewPr>
  <p:slideViewPr>
    <p:cSldViewPr snapToGrid="0" snapToObjects="1">
      <p:cViewPr varScale="1">
        <p:scale>
          <a:sx n="99" d="100"/>
          <a:sy n="99" d="100"/>
        </p:scale>
        <p:origin x="131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7C294-3E2A-CE42-9DC1-9B06F77FB88E}" type="datetimeFigureOut">
              <a:rPr lang="en-US" smtClean="0"/>
              <a:t>11/25/20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50F88-380B-6D45-8A5D-3193BF2CEDDA}" type="slidenum">
              <a:rPr lang="en-US" smtClean="0"/>
              <a:t>‹#›</a:t>
            </a:fld>
            <a:endParaRPr lang="en-US"/>
          </a:p>
        </p:txBody>
      </p:sp>
    </p:spTree>
    <p:extLst>
      <p:ext uri="{BB962C8B-B14F-4D97-AF65-F5344CB8AC3E}">
        <p14:creationId xmlns:p14="http://schemas.microsoft.com/office/powerpoint/2010/main" val="4055805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50F88-380B-6D45-8A5D-3193BF2CEDDA}" type="slidenum">
              <a:rPr lang="en-US" smtClean="0"/>
              <a:t>36</a:t>
            </a:fld>
            <a:endParaRPr lang="en-US"/>
          </a:p>
        </p:txBody>
      </p:sp>
    </p:spTree>
    <p:extLst>
      <p:ext uri="{BB962C8B-B14F-4D97-AF65-F5344CB8AC3E}">
        <p14:creationId xmlns:p14="http://schemas.microsoft.com/office/powerpoint/2010/main" val="878707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GB"/>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11/25/20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GB"/>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68C2560D-EC28-3B41-86E8-18F1CE0113B4}" type="datetimeFigureOut">
              <a:rPr lang="en-US" smtClean="0"/>
              <a:t>11/25/20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GB"/>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68C2560D-EC28-3B41-86E8-18F1CE0113B4}" type="datetimeFigureOut">
              <a:rPr lang="en-US" smtClean="0"/>
              <a:t>11/25/20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68C2560D-EC28-3B41-86E8-18F1CE0113B4}" type="datetimeFigureOut">
              <a:rPr lang="en-US" smtClean="0"/>
              <a:t>11/25/20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GB"/>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68C2560D-EC28-3B41-86E8-18F1CE0113B4}" type="datetimeFigureOut">
              <a:rPr lang="en-US" smtClean="0"/>
              <a:t>11/25/20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GB"/>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GB"/>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68C2560D-EC28-3B41-86E8-18F1CE0113B4}" type="datetimeFigureOut">
              <a:rPr lang="en-US" smtClean="0"/>
              <a:t>11/25/20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68C2560D-EC28-3B41-86E8-18F1CE0113B4}" type="datetimeFigureOut">
              <a:rPr lang="en-US" smtClean="0"/>
              <a:t>11/25/20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68C2560D-EC28-3B41-86E8-18F1CE0113B4}" type="datetimeFigureOut">
              <a:rPr lang="en-US" smtClean="0"/>
              <a:t>11/25/20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GB"/>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68C2560D-EC28-3B41-86E8-18F1CE0113B4}" type="datetimeFigureOut">
              <a:rPr lang="en-US" smtClean="0"/>
              <a:t>11/25/20</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2066355A-084C-D24E-9AD2-7E4FC41EA6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94313" r:id="rId1"/>
    <p:sldLayoutId id="2147494314" r:id="rId2"/>
    <p:sldLayoutId id="2147494315" r:id="rId3"/>
    <p:sldLayoutId id="2147494316" r:id="rId4"/>
    <p:sldLayoutId id="2147494317" r:id="rId5"/>
    <p:sldLayoutId id="2147494318" r:id="rId6"/>
    <p:sldLayoutId id="2147494319" r:id="rId7"/>
    <p:sldLayoutId id="2147494320" r:id="rId8"/>
    <p:sldLayoutId id="2147494321" r:id="rId9"/>
    <p:sldLayoutId id="2147494322" r:id="rId10"/>
    <p:sldLayoutId id="2147494323" r:id="rId11"/>
    <p:sldLayoutId id="2147494324" r:id="rId12"/>
    <p:sldLayoutId id="2147494325" r:id="rId13"/>
    <p:sldLayoutId id="2147494326" r:id="rId14"/>
    <p:sldLayoutId id="2147494327" r:id="rId15"/>
    <p:sldLayoutId id="2147494328"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677"/>
            <a:ext cx="7772400" cy="1470025"/>
          </a:xfrm>
        </p:spPr>
        <p:txBody>
          <a:bodyPr/>
          <a:lstStyle/>
          <a:p>
            <a:r>
              <a:rPr lang="en-US" b="1" dirty="0">
                <a:solidFill>
                  <a:srgbClr val="800000"/>
                </a:solidFill>
              </a:rPr>
              <a:t>Inorganic Materials</a:t>
            </a:r>
          </a:p>
        </p:txBody>
      </p:sp>
      <p:sp>
        <p:nvSpPr>
          <p:cNvPr id="3" name="Subtitle 2"/>
          <p:cNvSpPr>
            <a:spLocks noGrp="1"/>
          </p:cNvSpPr>
          <p:nvPr>
            <p:ph type="subTitle" idx="1"/>
          </p:nvPr>
        </p:nvSpPr>
        <p:spPr>
          <a:xfrm>
            <a:off x="1371600" y="1765702"/>
            <a:ext cx="6400800" cy="775356"/>
          </a:xfrm>
        </p:spPr>
        <p:txBody>
          <a:bodyPr/>
          <a:lstStyle/>
          <a:p>
            <a:r>
              <a:rPr lang="en-US" b="1" dirty="0">
                <a:solidFill>
                  <a:srgbClr val="800000"/>
                </a:solidFill>
              </a:rPr>
              <a:t>Faience</a:t>
            </a:r>
          </a:p>
        </p:txBody>
      </p:sp>
      <p:pic>
        <p:nvPicPr>
          <p:cNvPr id="5" name="Picture 4"/>
          <p:cNvPicPr>
            <a:picLocks noChangeAspect="1"/>
          </p:cNvPicPr>
          <p:nvPr/>
        </p:nvPicPr>
        <p:blipFill>
          <a:blip r:embed="rId2"/>
          <a:stretch>
            <a:fillRect/>
          </a:stretch>
        </p:blipFill>
        <p:spPr>
          <a:xfrm>
            <a:off x="2437048" y="2813971"/>
            <a:ext cx="4205522" cy="3142328"/>
          </a:xfrm>
          <a:prstGeom prst="rect">
            <a:avLst/>
          </a:prstGeom>
        </p:spPr>
      </p:pic>
    </p:spTree>
    <p:extLst>
      <p:ext uri="{BB962C8B-B14F-4D97-AF65-F5344CB8AC3E}">
        <p14:creationId xmlns:p14="http://schemas.microsoft.com/office/powerpoint/2010/main" val="419852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Why these colours?</a:t>
            </a:r>
          </a:p>
        </p:txBody>
      </p:sp>
      <p:sp>
        <p:nvSpPr>
          <p:cNvPr id="3" name="Content Placeholder 2"/>
          <p:cNvSpPr>
            <a:spLocks noGrp="1"/>
          </p:cNvSpPr>
          <p:nvPr>
            <p:ph idx="1"/>
          </p:nvPr>
        </p:nvSpPr>
        <p:spPr>
          <a:xfrm>
            <a:off x="571500" y="1905000"/>
            <a:ext cx="8001000" cy="4953000"/>
          </a:xfrm>
        </p:spPr>
        <p:txBody>
          <a:bodyPr>
            <a:normAutofit fontScale="85000" lnSpcReduction="10000"/>
          </a:bodyPr>
          <a:lstStyle/>
          <a:p>
            <a:r>
              <a:rPr lang="en-US" dirty="0"/>
              <a:t>To </a:t>
            </a:r>
            <a:r>
              <a:rPr lang="en-US" b="1" dirty="0"/>
              <a:t>imitate semi-precious stones.</a:t>
            </a:r>
          </a:p>
          <a:p>
            <a:r>
              <a:rPr lang="en-US" dirty="0"/>
              <a:t>In the ancient world having semi-precious stones showed your status as someone who was wealthy and able to afford luxuries.  </a:t>
            </a:r>
          </a:p>
          <a:p>
            <a:r>
              <a:rPr lang="en-US" dirty="0"/>
              <a:t>People liked to imitate this to give the appearance of being more wealthy than they were.</a:t>
            </a:r>
          </a:p>
          <a:p>
            <a:r>
              <a:rPr lang="en-US" dirty="0"/>
              <a:t>Which semi-precious stones did they imitate?</a:t>
            </a:r>
          </a:p>
          <a:p>
            <a:r>
              <a:rPr lang="en-US" dirty="0">
                <a:solidFill>
                  <a:srgbClr val="72EFDB"/>
                </a:solidFill>
              </a:rPr>
              <a:t>Blue faience </a:t>
            </a:r>
            <a:r>
              <a:rPr lang="en-US" dirty="0"/>
              <a:t>was made to look like </a:t>
            </a:r>
            <a:r>
              <a:rPr lang="en-US" dirty="0">
                <a:solidFill>
                  <a:srgbClr val="72EFDB"/>
                </a:solidFill>
              </a:rPr>
              <a:t>turquoise</a:t>
            </a:r>
            <a:r>
              <a:rPr lang="en-US" dirty="0"/>
              <a:t> which can be found in the </a:t>
            </a:r>
            <a:r>
              <a:rPr lang="en-US" b="1" dirty="0"/>
              <a:t>Sinai </a:t>
            </a:r>
            <a:r>
              <a:rPr lang="en-US" dirty="0"/>
              <a:t>– makes it expensive to import into Egypt.</a:t>
            </a:r>
          </a:p>
          <a:p>
            <a:r>
              <a:rPr lang="en-US" dirty="0">
                <a:solidFill>
                  <a:srgbClr val="0000FF"/>
                </a:solidFill>
              </a:rPr>
              <a:t>Dark blue faience </a:t>
            </a:r>
            <a:r>
              <a:rPr lang="en-US" dirty="0"/>
              <a:t>resembled </a:t>
            </a:r>
            <a:r>
              <a:rPr lang="en-US" dirty="0">
                <a:solidFill>
                  <a:srgbClr val="0000FF"/>
                </a:solidFill>
              </a:rPr>
              <a:t>lapis lazuli </a:t>
            </a:r>
            <a:r>
              <a:rPr lang="en-US" dirty="0"/>
              <a:t>which can </a:t>
            </a:r>
            <a:r>
              <a:rPr lang="en-US" b="1" dirty="0"/>
              <a:t>only</a:t>
            </a:r>
            <a:r>
              <a:rPr lang="en-US" dirty="0"/>
              <a:t> be found in </a:t>
            </a:r>
            <a:r>
              <a:rPr lang="en-US" b="1" dirty="0"/>
              <a:t>Afghanistan</a:t>
            </a:r>
            <a:r>
              <a:rPr lang="en-US" dirty="0"/>
              <a:t> making it very rare and very valuable.  Lapis lazuli was used on the funerary mask of Tutankhamun.</a:t>
            </a:r>
          </a:p>
        </p:txBody>
      </p:sp>
    </p:spTree>
    <p:extLst>
      <p:ext uri="{BB962C8B-B14F-4D97-AF65-F5344CB8AC3E}">
        <p14:creationId xmlns:p14="http://schemas.microsoft.com/office/powerpoint/2010/main" val="197922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800000"/>
                </a:solidFill>
              </a:rPr>
              <a:t>Production of Faience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366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Shaping Faience</a:t>
            </a:r>
          </a:p>
        </p:txBody>
      </p:sp>
      <p:sp>
        <p:nvSpPr>
          <p:cNvPr id="3" name="Content Placeholder 2"/>
          <p:cNvSpPr>
            <a:spLocks noGrp="1"/>
          </p:cNvSpPr>
          <p:nvPr>
            <p:ph idx="1"/>
          </p:nvPr>
        </p:nvSpPr>
        <p:spPr/>
        <p:txBody>
          <a:bodyPr/>
          <a:lstStyle/>
          <a:p>
            <a:r>
              <a:rPr lang="en-US" b="1" dirty="0"/>
              <a:t>Several methods </a:t>
            </a:r>
            <a:r>
              <a:rPr lang="en-US" dirty="0"/>
              <a:t>for this.</a:t>
            </a:r>
          </a:p>
          <a:p>
            <a:r>
              <a:rPr lang="en-US" dirty="0"/>
              <a:t>Model the core of the object by hand or pressed into a </a:t>
            </a:r>
            <a:r>
              <a:rPr lang="en-US" dirty="0" err="1"/>
              <a:t>mould</a:t>
            </a:r>
            <a:r>
              <a:rPr lang="en-US" dirty="0"/>
              <a:t> (see next slide for some real </a:t>
            </a:r>
            <a:r>
              <a:rPr lang="en-US" dirty="0" err="1"/>
              <a:t>moulds</a:t>
            </a:r>
            <a:r>
              <a:rPr lang="en-US" dirty="0"/>
              <a:t> that are 3000 years old).</a:t>
            </a:r>
          </a:p>
          <a:p>
            <a:r>
              <a:rPr lang="en-US" dirty="0"/>
              <a:t>Can create a paste and then model it like a potter does clay or press it into a </a:t>
            </a:r>
            <a:r>
              <a:rPr lang="en-US" dirty="0" err="1"/>
              <a:t>mould</a:t>
            </a:r>
            <a:r>
              <a:rPr lang="en-US" dirty="0"/>
              <a:t>.</a:t>
            </a:r>
          </a:p>
          <a:p>
            <a:r>
              <a:rPr lang="en-US" dirty="0"/>
              <a:t>There </a:t>
            </a:r>
            <a:r>
              <a:rPr lang="en-US" b="1" dirty="0"/>
              <a:t>wasn’t</a:t>
            </a:r>
            <a:r>
              <a:rPr lang="en-US" dirty="0"/>
              <a:t> a single method and these methods </a:t>
            </a:r>
            <a:r>
              <a:rPr lang="en-US" b="1" dirty="0"/>
              <a:t>changed</a:t>
            </a:r>
            <a:r>
              <a:rPr lang="en-US" dirty="0"/>
              <a:t> over time.</a:t>
            </a:r>
          </a:p>
        </p:txBody>
      </p:sp>
    </p:spTree>
    <p:extLst>
      <p:ext uri="{BB962C8B-B14F-4D97-AF65-F5344CB8AC3E}">
        <p14:creationId xmlns:p14="http://schemas.microsoft.com/office/powerpoint/2010/main" val="197368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81100"/>
            <a:ext cx="9144000" cy="4483992"/>
          </a:xfrm>
          <a:prstGeom prst="rect">
            <a:avLst/>
          </a:prstGeom>
        </p:spPr>
      </p:pic>
      <p:sp>
        <p:nvSpPr>
          <p:cNvPr id="3" name="TextBox 2"/>
          <p:cNvSpPr txBox="1"/>
          <p:nvPr/>
        </p:nvSpPr>
        <p:spPr>
          <a:xfrm>
            <a:off x="603250" y="5665092"/>
            <a:ext cx="8651875" cy="369332"/>
          </a:xfrm>
          <a:prstGeom prst="rect">
            <a:avLst/>
          </a:prstGeom>
          <a:noFill/>
        </p:spPr>
        <p:txBody>
          <a:bodyPr wrap="square" rtlCol="0">
            <a:spAutoFit/>
          </a:bodyPr>
          <a:lstStyle/>
          <a:p>
            <a:r>
              <a:rPr lang="en-US" dirty="0" err="1"/>
              <a:t>Moulds</a:t>
            </a:r>
            <a:r>
              <a:rPr lang="en-US" dirty="0"/>
              <a:t> on display in the </a:t>
            </a:r>
            <a:r>
              <a:rPr lang="en-US" dirty="0" err="1"/>
              <a:t>Garstang</a:t>
            </a:r>
            <a:r>
              <a:rPr lang="en-US" dirty="0"/>
              <a:t> Museum, University of Liverpool</a:t>
            </a:r>
          </a:p>
        </p:txBody>
      </p:sp>
    </p:spTree>
    <p:extLst>
      <p:ext uri="{BB962C8B-B14F-4D97-AF65-F5344CB8AC3E}">
        <p14:creationId xmlns:p14="http://schemas.microsoft.com/office/powerpoint/2010/main" val="185686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Faience has layers</a:t>
            </a:r>
          </a:p>
        </p:txBody>
      </p:sp>
      <p:sp>
        <p:nvSpPr>
          <p:cNvPr id="3" name="Content Placeholder 2"/>
          <p:cNvSpPr>
            <a:spLocks noGrp="1"/>
          </p:cNvSpPr>
          <p:nvPr>
            <p:ph idx="1"/>
          </p:nvPr>
        </p:nvSpPr>
        <p:spPr/>
        <p:txBody>
          <a:bodyPr>
            <a:normAutofit fontScale="92500"/>
          </a:bodyPr>
          <a:lstStyle/>
          <a:p>
            <a:r>
              <a:rPr lang="en-US" dirty="0"/>
              <a:t>There are </a:t>
            </a:r>
            <a:r>
              <a:rPr lang="en-US" b="1" dirty="0"/>
              <a:t>three layers </a:t>
            </a:r>
            <a:r>
              <a:rPr lang="en-US" dirty="0"/>
              <a:t>to a faience object.</a:t>
            </a:r>
          </a:p>
          <a:p>
            <a:r>
              <a:rPr lang="en-US" dirty="0"/>
              <a:t>The </a:t>
            </a:r>
            <a:r>
              <a:rPr lang="en-US" b="1" dirty="0"/>
              <a:t>core/body </a:t>
            </a:r>
            <a:r>
              <a:rPr lang="en-US" dirty="0"/>
              <a:t>of the object which is made from silica, lime, and soda and </a:t>
            </a:r>
            <a:r>
              <a:rPr lang="en-US" dirty="0" err="1"/>
              <a:t>moulded</a:t>
            </a:r>
            <a:r>
              <a:rPr lang="en-US" dirty="0"/>
              <a:t> into the desired shape.</a:t>
            </a:r>
          </a:p>
          <a:p>
            <a:r>
              <a:rPr lang="en-US" dirty="0"/>
              <a:t>The </a:t>
            </a:r>
            <a:r>
              <a:rPr lang="en-US" b="1" dirty="0"/>
              <a:t>glaze layer </a:t>
            </a:r>
            <a:r>
              <a:rPr lang="en-US" dirty="0"/>
              <a:t>– this is the shiny and </a:t>
            </a:r>
            <a:r>
              <a:rPr lang="en-US" dirty="0" err="1"/>
              <a:t>colourful</a:t>
            </a:r>
            <a:r>
              <a:rPr lang="en-US" dirty="0"/>
              <a:t> part on the outside and is made of silica, lime, soda, and a </a:t>
            </a:r>
            <a:r>
              <a:rPr lang="en-US" dirty="0" err="1"/>
              <a:t>colourant</a:t>
            </a:r>
            <a:r>
              <a:rPr lang="en-US" dirty="0"/>
              <a:t>.</a:t>
            </a:r>
          </a:p>
          <a:p>
            <a:r>
              <a:rPr lang="en-US" dirty="0"/>
              <a:t>The </a:t>
            </a:r>
            <a:r>
              <a:rPr lang="en-US" b="1" dirty="0"/>
              <a:t>interaction layer </a:t>
            </a:r>
            <a:r>
              <a:rPr lang="en-US" dirty="0"/>
              <a:t>– this is the layer between the core/body and the glaze layer, where they interact.</a:t>
            </a:r>
          </a:p>
        </p:txBody>
      </p:sp>
    </p:spTree>
    <p:extLst>
      <p:ext uri="{BB962C8B-B14F-4D97-AF65-F5344CB8AC3E}">
        <p14:creationId xmlns:p14="http://schemas.microsoft.com/office/powerpoint/2010/main" val="275708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rPr>
              <a:t>Evidence for production methods</a:t>
            </a:r>
          </a:p>
        </p:txBody>
      </p:sp>
      <p:sp>
        <p:nvSpPr>
          <p:cNvPr id="3" name="Content Placeholder 2"/>
          <p:cNvSpPr>
            <a:spLocks noGrp="1"/>
          </p:cNvSpPr>
          <p:nvPr>
            <p:ph idx="1"/>
          </p:nvPr>
        </p:nvSpPr>
        <p:spPr>
          <a:xfrm>
            <a:off x="571500" y="1905000"/>
            <a:ext cx="8001000" cy="4953000"/>
          </a:xfrm>
        </p:spPr>
        <p:txBody>
          <a:bodyPr>
            <a:normAutofit fontScale="70000" lnSpcReduction="20000"/>
          </a:bodyPr>
          <a:lstStyle/>
          <a:p>
            <a:r>
              <a:rPr lang="en-US" dirty="0"/>
              <a:t>We actually </a:t>
            </a:r>
            <a:r>
              <a:rPr lang="en-US" b="1" dirty="0"/>
              <a:t>know very little </a:t>
            </a:r>
            <a:r>
              <a:rPr lang="en-US" dirty="0"/>
              <a:t>about the exact processes for how faience was made in ancient times.</a:t>
            </a:r>
          </a:p>
          <a:p>
            <a:r>
              <a:rPr lang="en-US" dirty="0"/>
              <a:t>What little evidence we have comes from Ancient Egypt.</a:t>
            </a:r>
          </a:p>
          <a:p>
            <a:r>
              <a:rPr lang="en-US" dirty="0"/>
              <a:t>They </a:t>
            </a:r>
            <a:r>
              <a:rPr lang="en-US" b="1" dirty="0"/>
              <a:t>didn’t </a:t>
            </a:r>
            <a:r>
              <a:rPr lang="en-US" dirty="0"/>
              <a:t>keep records or instructions because they knew how to make it.</a:t>
            </a:r>
          </a:p>
          <a:p>
            <a:r>
              <a:rPr lang="en-US" dirty="0"/>
              <a:t>But there may have also been an element of </a:t>
            </a:r>
            <a:r>
              <a:rPr lang="en-US" b="1" dirty="0"/>
              <a:t>secrecy </a:t>
            </a:r>
            <a:r>
              <a:rPr lang="en-US" dirty="0"/>
              <a:t>around what they did to create faience.</a:t>
            </a:r>
          </a:p>
          <a:p>
            <a:r>
              <a:rPr lang="en-US" dirty="0"/>
              <a:t>Because of this it means there has been a lot of </a:t>
            </a:r>
            <a:r>
              <a:rPr lang="en-US" b="1" dirty="0"/>
              <a:t>experimental archaeology </a:t>
            </a:r>
            <a:r>
              <a:rPr lang="en-US" dirty="0"/>
              <a:t>to try and work out how they did it.</a:t>
            </a:r>
          </a:p>
          <a:p>
            <a:r>
              <a:rPr lang="en-US" b="1" dirty="0"/>
              <a:t>Experimental archaeology </a:t>
            </a:r>
            <a:r>
              <a:rPr lang="en-US" dirty="0"/>
              <a:t>involves using what we know of ancient techniques for making things like faience and then making them ourselves with these same techniques and ingredients to try and work out how it was done.</a:t>
            </a:r>
          </a:p>
          <a:p>
            <a:r>
              <a:rPr lang="en-US" dirty="0"/>
              <a:t>We do have one possible example of an image that shows faience making.  It comes from the tomb of </a:t>
            </a:r>
            <a:r>
              <a:rPr lang="en-US" dirty="0" err="1"/>
              <a:t>Ibi</a:t>
            </a:r>
            <a:r>
              <a:rPr lang="en-US" dirty="0"/>
              <a:t> (next slide).</a:t>
            </a:r>
          </a:p>
        </p:txBody>
      </p:sp>
    </p:spTree>
    <p:extLst>
      <p:ext uri="{BB962C8B-B14F-4D97-AF65-F5344CB8AC3E}">
        <p14:creationId xmlns:p14="http://schemas.microsoft.com/office/powerpoint/2010/main" val="77942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a:blip r:embed="rId2"/>
          <a:srcRect t="-85988" b="-85988"/>
          <a:stretch>
            <a:fillRect/>
          </a:stretch>
        </p:blipFill>
        <p:spPr>
          <a:xfrm>
            <a:off x="1776694" y="-872626"/>
            <a:ext cx="5826002" cy="7865101"/>
          </a:xfrm>
          <a:prstGeom prst="rect">
            <a:avLst/>
          </a:prstGeom>
        </p:spPr>
      </p:pic>
      <p:sp>
        <p:nvSpPr>
          <p:cNvPr id="3" name="Rectangle 2"/>
          <p:cNvSpPr/>
          <p:nvPr/>
        </p:nvSpPr>
        <p:spPr>
          <a:xfrm>
            <a:off x="1597682" y="4793289"/>
            <a:ext cx="6829719" cy="646331"/>
          </a:xfrm>
          <a:prstGeom prst="rect">
            <a:avLst/>
          </a:prstGeom>
        </p:spPr>
        <p:txBody>
          <a:bodyPr wrap="square">
            <a:spAutoFit/>
          </a:bodyPr>
          <a:lstStyle/>
          <a:p>
            <a:pPr algn="ctr"/>
            <a:r>
              <a:rPr lang="en-US" dirty="0"/>
              <a:t>Tomb of </a:t>
            </a:r>
            <a:r>
              <a:rPr lang="en-US" dirty="0" err="1"/>
              <a:t>Ibi</a:t>
            </a:r>
            <a:r>
              <a:rPr lang="en-US" dirty="0"/>
              <a:t>, 26</a:t>
            </a:r>
            <a:r>
              <a:rPr lang="en-US" baseline="30000" dirty="0"/>
              <a:t>th</a:t>
            </a:r>
            <a:r>
              <a:rPr lang="en-US" dirty="0"/>
              <a:t> Dynasty c.664-610BC</a:t>
            </a:r>
          </a:p>
          <a:p>
            <a:pPr algn="ctr"/>
            <a:r>
              <a:rPr lang="en-US" dirty="0"/>
              <a:t>Nicholson and Shaw (ed.), Ancient Egyptian Technologies</a:t>
            </a:r>
          </a:p>
        </p:txBody>
      </p:sp>
    </p:spTree>
    <p:extLst>
      <p:ext uri="{BB962C8B-B14F-4D97-AF65-F5344CB8AC3E}">
        <p14:creationId xmlns:p14="http://schemas.microsoft.com/office/powerpoint/2010/main" val="94727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800000"/>
                </a:solidFill>
              </a:rPr>
              <a:t>Glazing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426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Application</a:t>
            </a:r>
          </a:p>
        </p:txBody>
      </p:sp>
      <p:sp>
        <p:nvSpPr>
          <p:cNvPr id="3" name="Content Placeholder 2"/>
          <p:cNvSpPr>
            <a:spLocks noGrp="1"/>
          </p:cNvSpPr>
          <p:nvPr>
            <p:ph idx="1"/>
          </p:nvPr>
        </p:nvSpPr>
        <p:spPr/>
        <p:txBody>
          <a:bodyPr>
            <a:normAutofit/>
          </a:bodyPr>
          <a:lstStyle/>
          <a:p>
            <a:r>
              <a:rPr lang="en-US" b="1" dirty="0"/>
              <a:t>Simplest</a:t>
            </a:r>
            <a:r>
              <a:rPr lang="en-US" dirty="0"/>
              <a:t> glazing method.</a:t>
            </a:r>
          </a:p>
          <a:p>
            <a:r>
              <a:rPr lang="en-US" dirty="0"/>
              <a:t>Create a </a:t>
            </a:r>
            <a:r>
              <a:rPr lang="en-US" b="1" dirty="0"/>
              <a:t>slurry</a:t>
            </a:r>
            <a:r>
              <a:rPr lang="en-US" dirty="0"/>
              <a:t> (liquid) mixture of the glaze which is made up of silica, lime, soda, and the </a:t>
            </a:r>
            <a:r>
              <a:rPr lang="en-US" dirty="0" err="1"/>
              <a:t>colourant</a:t>
            </a:r>
            <a:r>
              <a:rPr lang="en-US" dirty="0"/>
              <a:t> (usually copper).</a:t>
            </a:r>
          </a:p>
          <a:p>
            <a:r>
              <a:rPr lang="en-US" b="1" dirty="0"/>
              <a:t>Apply</a:t>
            </a:r>
            <a:r>
              <a:rPr lang="en-US" dirty="0"/>
              <a:t> this slurry to the core, usually by dipping the object in the slurry mixture.</a:t>
            </a:r>
          </a:p>
          <a:p>
            <a:r>
              <a:rPr lang="en-US" dirty="0"/>
              <a:t>Then the objects were </a:t>
            </a:r>
            <a:r>
              <a:rPr lang="en-US" b="1" dirty="0"/>
              <a:t>fired</a:t>
            </a:r>
            <a:r>
              <a:rPr lang="en-US" dirty="0"/>
              <a:t> in a kiln whose temperature had to be </a:t>
            </a:r>
            <a:r>
              <a:rPr lang="en-US" b="1" dirty="0"/>
              <a:t>800-1000°C</a:t>
            </a:r>
            <a:r>
              <a:rPr lang="en-US" dirty="0"/>
              <a:t>.</a:t>
            </a:r>
          </a:p>
        </p:txBody>
      </p:sp>
    </p:spTree>
    <p:extLst>
      <p:ext uri="{BB962C8B-B14F-4D97-AF65-F5344CB8AC3E}">
        <p14:creationId xmlns:p14="http://schemas.microsoft.com/office/powerpoint/2010/main" val="221823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Efflorescence</a:t>
            </a:r>
          </a:p>
        </p:txBody>
      </p:sp>
      <p:sp>
        <p:nvSpPr>
          <p:cNvPr id="3" name="Content Placeholder 2"/>
          <p:cNvSpPr>
            <a:spLocks noGrp="1"/>
          </p:cNvSpPr>
          <p:nvPr>
            <p:ph idx="1"/>
          </p:nvPr>
        </p:nvSpPr>
        <p:spPr>
          <a:xfrm>
            <a:off x="571500" y="1905000"/>
            <a:ext cx="8001000" cy="4854004"/>
          </a:xfrm>
        </p:spPr>
        <p:txBody>
          <a:bodyPr>
            <a:normAutofit/>
          </a:bodyPr>
          <a:lstStyle/>
          <a:p>
            <a:r>
              <a:rPr lang="en-US" dirty="0"/>
              <a:t>This is known as a </a:t>
            </a:r>
            <a:r>
              <a:rPr lang="en-US" b="1" dirty="0"/>
              <a:t>self glazing method</a:t>
            </a:r>
            <a:r>
              <a:rPr lang="en-US" dirty="0"/>
              <a:t>.</a:t>
            </a:r>
          </a:p>
          <a:p>
            <a:r>
              <a:rPr lang="en-US" dirty="0"/>
              <a:t>Because unlike with application where you create a separate mixture to make the glaze, with efflorescence </a:t>
            </a:r>
            <a:r>
              <a:rPr lang="en-US" b="1" dirty="0"/>
              <a:t>you mix the glazing materials in with the body material. </a:t>
            </a:r>
          </a:p>
          <a:p>
            <a:r>
              <a:rPr lang="en-US" dirty="0"/>
              <a:t>As the object dries out the </a:t>
            </a:r>
            <a:r>
              <a:rPr lang="en-US" b="1" dirty="0"/>
              <a:t>salts are drawn to the surface </a:t>
            </a:r>
            <a:r>
              <a:rPr lang="en-US" dirty="0"/>
              <a:t>of the object.</a:t>
            </a:r>
          </a:p>
          <a:p>
            <a:r>
              <a:rPr lang="en-US" b="1" dirty="0"/>
              <a:t>This leaves a powdery coating </a:t>
            </a:r>
            <a:r>
              <a:rPr lang="en-US" dirty="0"/>
              <a:t>on the surface which when </a:t>
            </a:r>
            <a:r>
              <a:rPr lang="en-US" b="1" dirty="0"/>
              <a:t>fired </a:t>
            </a:r>
            <a:r>
              <a:rPr lang="en-US" dirty="0"/>
              <a:t>will give a </a:t>
            </a:r>
            <a:r>
              <a:rPr lang="en-US" b="1" dirty="0"/>
              <a:t>glassy layer </a:t>
            </a:r>
            <a:r>
              <a:rPr lang="en-US" dirty="0"/>
              <a:t>to the object’s surface.</a:t>
            </a:r>
          </a:p>
        </p:txBody>
      </p:sp>
    </p:spTree>
    <p:extLst>
      <p:ext uri="{BB962C8B-B14F-4D97-AF65-F5344CB8AC3E}">
        <p14:creationId xmlns:p14="http://schemas.microsoft.com/office/powerpoint/2010/main" val="314558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Faience</a:t>
            </a:r>
          </a:p>
        </p:txBody>
      </p:sp>
      <p:sp>
        <p:nvSpPr>
          <p:cNvPr id="3" name="Content Placeholder 2"/>
          <p:cNvSpPr>
            <a:spLocks noGrp="1"/>
          </p:cNvSpPr>
          <p:nvPr>
            <p:ph idx="1"/>
          </p:nvPr>
        </p:nvSpPr>
        <p:spPr/>
        <p:txBody>
          <a:bodyPr>
            <a:normAutofit fontScale="92500" lnSpcReduction="10000"/>
          </a:bodyPr>
          <a:lstStyle/>
          <a:p>
            <a:r>
              <a:rPr lang="en-US" dirty="0"/>
              <a:t>Ancient material known from at least </a:t>
            </a:r>
            <a:r>
              <a:rPr lang="en-US" b="1" dirty="0"/>
              <a:t>5000 years ago</a:t>
            </a:r>
            <a:r>
              <a:rPr lang="en-US" dirty="0"/>
              <a:t>.</a:t>
            </a:r>
          </a:p>
          <a:p>
            <a:r>
              <a:rPr lang="en-US" dirty="0"/>
              <a:t>It is the </a:t>
            </a:r>
            <a:r>
              <a:rPr lang="en-US" b="1" dirty="0"/>
              <a:t>first</a:t>
            </a:r>
            <a:r>
              <a:rPr lang="en-US" dirty="0"/>
              <a:t> man-made non-clay ceramic.</a:t>
            </a:r>
          </a:p>
          <a:p>
            <a:r>
              <a:rPr lang="en-US" dirty="0"/>
              <a:t>The name ‘faience’ is derived from Medieval tin glazed product of Faenza Italy.</a:t>
            </a:r>
          </a:p>
          <a:p>
            <a:r>
              <a:rPr lang="en-US" dirty="0"/>
              <a:t>Archaeologists talk about Egyptian faience.</a:t>
            </a:r>
          </a:p>
          <a:p>
            <a:r>
              <a:rPr lang="en-US" dirty="0"/>
              <a:t>Problem with that name is that people have a tendency to assume that any ancient faience that has been found was from Egypt.</a:t>
            </a:r>
          </a:p>
          <a:p>
            <a:r>
              <a:rPr lang="en-US" dirty="0"/>
              <a:t>We know now that that isn’t the case. </a:t>
            </a:r>
          </a:p>
        </p:txBody>
      </p:sp>
    </p:spTree>
    <p:extLst>
      <p:ext uri="{BB962C8B-B14F-4D97-AF65-F5344CB8AC3E}">
        <p14:creationId xmlns:p14="http://schemas.microsoft.com/office/powerpoint/2010/main" val="1880330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Cementation/Qom</a:t>
            </a:r>
          </a:p>
        </p:txBody>
      </p:sp>
      <p:sp>
        <p:nvSpPr>
          <p:cNvPr id="3" name="Content Placeholder 2"/>
          <p:cNvSpPr>
            <a:spLocks noGrp="1"/>
          </p:cNvSpPr>
          <p:nvPr>
            <p:ph idx="1"/>
          </p:nvPr>
        </p:nvSpPr>
        <p:spPr>
          <a:xfrm>
            <a:off x="571500" y="1905000"/>
            <a:ext cx="8001000" cy="4953000"/>
          </a:xfrm>
        </p:spPr>
        <p:txBody>
          <a:bodyPr>
            <a:normAutofit fontScale="92500" lnSpcReduction="20000"/>
          </a:bodyPr>
          <a:lstStyle/>
          <a:p>
            <a:r>
              <a:rPr lang="en-US" dirty="0"/>
              <a:t>This is also a </a:t>
            </a:r>
            <a:r>
              <a:rPr lang="en-US" b="1" dirty="0"/>
              <a:t>self glazing method</a:t>
            </a:r>
            <a:r>
              <a:rPr lang="en-US" dirty="0"/>
              <a:t>.</a:t>
            </a:r>
          </a:p>
          <a:p>
            <a:r>
              <a:rPr lang="en-US" dirty="0"/>
              <a:t>It is sometimes called Qom technique after the holy city in Iran where </a:t>
            </a:r>
            <a:r>
              <a:rPr lang="en-US" b="1" dirty="0"/>
              <a:t>this technique is still used </a:t>
            </a:r>
            <a:r>
              <a:rPr lang="en-US" dirty="0"/>
              <a:t>and was first observed by western scholars in the 19</a:t>
            </a:r>
            <a:r>
              <a:rPr lang="en-US" baseline="30000" dirty="0"/>
              <a:t>th</a:t>
            </a:r>
            <a:r>
              <a:rPr lang="en-US" dirty="0"/>
              <a:t> century.</a:t>
            </a:r>
          </a:p>
          <a:p>
            <a:r>
              <a:rPr lang="en-US" dirty="0"/>
              <a:t>Cementation glazing is </a:t>
            </a:r>
            <a:r>
              <a:rPr lang="en-US" b="1" dirty="0"/>
              <a:t>a two-stage process</a:t>
            </a:r>
            <a:r>
              <a:rPr lang="en-US" dirty="0"/>
              <a:t>.</a:t>
            </a:r>
          </a:p>
          <a:p>
            <a:r>
              <a:rPr lang="en-US" dirty="0"/>
              <a:t>Have the core of the object which has been </a:t>
            </a:r>
            <a:r>
              <a:rPr lang="en-US" dirty="0" err="1"/>
              <a:t>moulded</a:t>
            </a:r>
            <a:r>
              <a:rPr lang="en-US" dirty="0"/>
              <a:t> into the desired shape but instead of creating a slurry, like in application method, you </a:t>
            </a:r>
            <a:r>
              <a:rPr lang="en-US" b="1" dirty="0"/>
              <a:t>make a glazing powder</a:t>
            </a:r>
            <a:r>
              <a:rPr lang="en-US" dirty="0"/>
              <a:t>.</a:t>
            </a:r>
          </a:p>
          <a:p>
            <a:r>
              <a:rPr lang="en-US" dirty="0"/>
              <a:t>You then </a:t>
            </a:r>
            <a:r>
              <a:rPr lang="en-US" b="1" dirty="0"/>
              <a:t>bury</a:t>
            </a:r>
            <a:r>
              <a:rPr lang="en-US" dirty="0"/>
              <a:t> the object in this powder and </a:t>
            </a:r>
            <a:r>
              <a:rPr lang="en-US" b="1" dirty="0"/>
              <a:t>heat</a:t>
            </a:r>
            <a:r>
              <a:rPr lang="en-US" dirty="0"/>
              <a:t> it.</a:t>
            </a:r>
          </a:p>
          <a:p>
            <a:r>
              <a:rPr lang="en-US" dirty="0"/>
              <a:t>When heated this powder </a:t>
            </a:r>
            <a:r>
              <a:rPr lang="en-US" b="1" dirty="0"/>
              <a:t>adheres to the surface </a:t>
            </a:r>
            <a:r>
              <a:rPr lang="en-US" dirty="0"/>
              <a:t>of the object to give you the glaze layer.</a:t>
            </a:r>
          </a:p>
        </p:txBody>
      </p:sp>
    </p:spTree>
    <p:extLst>
      <p:ext uri="{BB962C8B-B14F-4D97-AF65-F5344CB8AC3E}">
        <p14:creationId xmlns:p14="http://schemas.microsoft.com/office/powerpoint/2010/main" val="166683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Choice</a:t>
            </a:r>
          </a:p>
        </p:txBody>
      </p:sp>
      <p:sp>
        <p:nvSpPr>
          <p:cNvPr id="3" name="Content Placeholder 2"/>
          <p:cNvSpPr>
            <a:spLocks noGrp="1"/>
          </p:cNvSpPr>
          <p:nvPr>
            <p:ph idx="1"/>
          </p:nvPr>
        </p:nvSpPr>
        <p:spPr/>
        <p:txBody>
          <a:bodyPr>
            <a:normAutofit lnSpcReduction="10000"/>
          </a:bodyPr>
          <a:lstStyle/>
          <a:p>
            <a:r>
              <a:rPr lang="en-US" dirty="0"/>
              <a:t>Why use one method over another?</a:t>
            </a:r>
          </a:p>
          <a:p>
            <a:r>
              <a:rPr lang="en-US" dirty="0"/>
              <a:t>Cementation method lets you make a lot of small objects very quickly, for example beads. </a:t>
            </a:r>
          </a:p>
          <a:p>
            <a:r>
              <a:rPr lang="en-US" dirty="0"/>
              <a:t>Efflorescence method on the other hand is great for much larger objects like figures or bowls. </a:t>
            </a:r>
          </a:p>
          <a:p>
            <a:r>
              <a:rPr lang="en-US" dirty="0"/>
              <a:t>But people of the past didn’t always use the method that looks to a modern eye to be the easier method.</a:t>
            </a:r>
          </a:p>
          <a:p>
            <a:r>
              <a:rPr lang="en-US" dirty="0"/>
              <a:t>We need to work out why that might be.</a:t>
            </a:r>
          </a:p>
        </p:txBody>
      </p:sp>
    </p:spTree>
    <p:extLst>
      <p:ext uri="{BB962C8B-B14F-4D97-AF65-F5344CB8AC3E}">
        <p14:creationId xmlns:p14="http://schemas.microsoft.com/office/powerpoint/2010/main" val="311019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800000"/>
                </a:solidFill>
              </a:rPr>
              <a:t>Examining Faience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740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rPr>
              <a:t>Identifying the different glazing methods</a:t>
            </a:r>
          </a:p>
        </p:txBody>
      </p:sp>
      <p:sp>
        <p:nvSpPr>
          <p:cNvPr id="3" name="Content Placeholder 2"/>
          <p:cNvSpPr>
            <a:spLocks noGrp="1"/>
          </p:cNvSpPr>
          <p:nvPr>
            <p:ph idx="1"/>
          </p:nvPr>
        </p:nvSpPr>
        <p:spPr/>
        <p:txBody>
          <a:bodyPr>
            <a:normAutofit fontScale="92500"/>
          </a:bodyPr>
          <a:lstStyle/>
          <a:p>
            <a:r>
              <a:rPr lang="en-US" dirty="0"/>
              <a:t>There are </a:t>
            </a:r>
            <a:r>
              <a:rPr lang="en-US" b="1" dirty="0"/>
              <a:t>two</a:t>
            </a:r>
            <a:r>
              <a:rPr lang="en-US" dirty="0"/>
              <a:t> types of examination you can do on faience to identify the glazing methods.</a:t>
            </a:r>
          </a:p>
          <a:p>
            <a:r>
              <a:rPr lang="en-US" dirty="0"/>
              <a:t>A </a:t>
            </a:r>
            <a:r>
              <a:rPr lang="en-US" b="1" dirty="0"/>
              <a:t>visual</a:t>
            </a:r>
            <a:r>
              <a:rPr lang="en-US" dirty="0"/>
              <a:t> examination.  This involves using a </a:t>
            </a:r>
            <a:r>
              <a:rPr lang="en-US" b="1" dirty="0"/>
              <a:t>scanning electron microscope (SEM) </a:t>
            </a:r>
            <a:r>
              <a:rPr lang="en-US" dirty="0"/>
              <a:t>to look at the object in greater detail than a normal microscope would allow.</a:t>
            </a:r>
          </a:p>
          <a:p>
            <a:r>
              <a:rPr lang="en-US" dirty="0"/>
              <a:t>A </a:t>
            </a:r>
            <a:r>
              <a:rPr lang="en-US" b="1" dirty="0"/>
              <a:t>chemical </a:t>
            </a:r>
            <a:r>
              <a:rPr lang="en-US" dirty="0"/>
              <a:t>examination.  Here you </a:t>
            </a:r>
            <a:r>
              <a:rPr lang="en-US" dirty="0" err="1"/>
              <a:t>analyse</a:t>
            </a:r>
            <a:r>
              <a:rPr lang="en-US" dirty="0"/>
              <a:t> the object, again with a </a:t>
            </a:r>
            <a:r>
              <a:rPr lang="en-US" b="1" dirty="0"/>
              <a:t>scanning electron microscope</a:t>
            </a:r>
            <a:r>
              <a:rPr lang="en-US" dirty="0"/>
              <a:t>, to determine </a:t>
            </a:r>
            <a:r>
              <a:rPr lang="en-US" b="1" dirty="0"/>
              <a:t>what is in it </a:t>
            </a:r>
            <a:r>
              <a:rPr lang="en-US" dirty="0"/>
              <a:t>but also </a:t>
            </a:r>
            <a:r>
              <a:rPr lang="en-US" b="1" dirty="0"/>
              <a:t>where the components of the faience (e.g. </a:t>
            </a:r>
            <a:r>
              <a:rPr lang="en-US" b="1" dirty="0" err="1"/>
              <a:t>colourant</a:t>
            </a:r>
            <a:r>
              <a:rPr lang="en-US" b="1" dirty="0"/>
              <a:t>) are located across the sample</a:t>
            </a:r>
            <a:r>
              <a:rPr lang="en-US" dirty="0"/>
              <a:t>.</a:t>
            </a:r>
          </a:p>
        </p:txBody>
      </p:sp>
    </p:spTree>
    <p:extLst>
      <p:ext uri="{BB962C8B-B14F-4D97-AF65-F5344CB8AC3E}">
        <p14:creationId xmlns:p14="http://schemas.microsoft.com/office/powerpoint/2010/main" val="210432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32874" cy="1143000"/>
          </a:xfrm>
        </p:spPr>
        <p:txBody>
          <a:bodyPr/>
          <a:lstStyle/>
          <a:p>
            <a:r>
              <a:rPr lang="en-US" b="1" dirty="0">
                <a:solidFill>
                  <a:srgbClr val="800000"/>
                </a:solidFill>
              </a:rPr>
              <a:t>What a Visual Examination </a:t>
            </a:r>
            <a:r>
              <a:rPr lang="en-US" b="1">
                <a:solidFill>
                  <a:srgbClr val="800000"/>
                </a:solidFill>
              </a:rPr>
              <a:t>can show </a:t>
            </a:r>
            <a:r>
              <a:rPr lang="en-US" b="1" dirty="0">
                <a:solidFill>
                  <a:srgbClr val="800000"/>
                </a:solidFill>
              </a:rPr>
              <a:t>us</a:t>
            </a:r>
          </a:p>
        </p:txBody>
      </p:sp>
      <p:pic>
        <p:nvPicPr>
          <p:cNvPr id="4" name="Picture Placeholder 4"/>
          <p:cNvPicPr>
            <a:picLocks/>
          </p:cNvPicPr>
          <p:nvPr/>
        </p:nvPicPr>
        <p:blipFill>
          <a:blip r:embed="rId2">
            <a:extLst>
              <a:ext uri="{28A0092B-C50C-407E-A947-70E740481C1C}">
                <a14:useLocalDpi xmlns:a14="http://schemas.microsoft.com/office/drawing/2010/main" val="0"/>
              </a:ext>
            </a:extLst>
          </a:blip>
          <a:srcRect t="-28545" b="-28545"/>
          <a:stretch>
            <a:fillRect/>
          </a:stretch>
        </p:blipFill>
        <p:spPr bwMode="auto">
          <a:xfrm>
            <a:off x="1444625" y="396876"/>
            <a:ext cx="6738888" cy="7000874"/>
          </a:xfrm>
          <a:prstGeom prst="rect">
            <a:avLst/>
          </a:prstGeom>
          <a:noFill/>
          <a:ln>
            <a:noFill/>
          </a:ln>
        </p:spPr>
      </p:pic>
    </p:spTree>
    <p:extLst>
      <p:ext uri="{BB962C8B-B14F-4D97-AF65-F5344CB8AC3E}">
        <p14:creationId xmlns:p14="http://schemas.microsoft.com/office/powerpoint/2010/main" val="13587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Application</a:t>
            </a:r>
          </a:p>
        </p:txBody>
      </p:sp>
      <p:sp>
        <p:nvSpPr>
          <p:cNvPr id="3" name="Content Placeholder 2"/>
          <p:cNvSpPr>
            <a:spLocks noGrp="1"/>
          </p:cNvSpPr>
          <p:nvPr>
            <p:ph idx="1"/>
          </p:nvPr>
        </p:nvSpPr>
        <p:spPr>
          <a:xfrm>
            <a:off x="571500" y="1904999"/>
            <a:ext cx="8001000" cy="4266859"/>
          </a:xfrm>
        </p:spPr>
        <p:txBody>
          <a:bodyPr>
            <a:normAutofit lnSpcReduction="10000"/>
          </a:bodyPr>
          <a:lstStyle/>
          <a:p>
            <a:r>
              <a:rPr lang="en-US" dirty="0"/>
              <a:t>Use </a:t>
            </a:r>
            <a:r>
              <a:rPr lang="en-US" b="1" dirty="0"/>
              <a:t>visual</a:t>
            </a:r>
            <a:r>
              <a:rPr lang="en-US" dirty="0"/>
              <a:t> examination.</a:t>
            </a:r>
          </a:p>
          <a:p>
            <a:r>
              <a:rPr lang="en-US" dirty="0"/>
              <a:t>Can sometimes tell if faience has been glazed by application just by looking at it with the naked eye.</a:t>
            </a:r>
          </a:p>
          <a:p>
            <a:r>
              <a:rPr lang="en-US" dirty="0"/>
              <a:t>The things you could see that would tell you application method has been used.</a:t>
            </a:r>
          </a:p>
          <a:p>
            <a:pPr lvl="1"/>
            <a:r>
              <a:rPr lang="en-US" dirty="0"/>
              <a:t>Runs and drips on surface.</a:t>
            </a:r>
          </a:p>
          <a:p>
            <a:pPr lvl="1"/>
            <a:r>
              <a:rPr lang="en-US" dirty="0"/>
              <a:t>Pooling – shows it was stood up as it was fired letting the slurry run over the surface to pool at the bottom or in uneven parts of the object’s surface.</a:t>
            </a:r>
          </a:p>
        </p:txBody>
      </p:sp>
    </p:spTree>
    <p:extLst>
      <p:ext uri="{BB962C8B-B14F-4D97-AF65-F5344CB8AC3E}">
        <p14:creationId xmlns:p14="http://schemas.microsoft.com/office/powerpoint/2010/main" val="318367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Efflorescence</a:t>
            </a:r>
          </a:p>
        </p:txBody>
      </p:sp>
      <p:sp>
        <p:nvSpPr>
          <p:cNvPr id="3" name="Content Placeholder 2"/>
          <p:cNvSpPr>
            <a:spLocks noGrp="1"/>
          </p:cNvSpPr>
          <p:nvPr>
            <p:ph idx="1"/>
          </p:nvPr>
        </p:nvSpPr>
        <p:spPr/>
        <p:txBody>
          <a:bodyPr>
            <a:normAutofit/>
          </a:bodyPr>
          <a:lstStyle/>
          <a:p>
            <a:r>
              <a:rPr lang="en-US" b="1" dirty="0"/>
              <a:t>Can’t tell </a:t>
            </a:r>
            <a:r>
              <a:rPr lang="en-US" dirty="0"/>
              <a:t>with the naked eye like application method.</a:t>
            </a:r>
          </a:p>
          <a:p>
            <a:r>
              <a:rPr lang="en-US" dirty="0"/>
              <a:t>Have to look </a:t>
            </a:r>
            <a:r>
              <a:rPr lang="en-US" b="1" dirty="0"/>
              <a:t>chemically</a:t>
            </a:r>
            <a:r>
              <a:rPr lang="en-US" dirty="0"/>
              <a:t> with a </a:t>
            </a:r>
            <a:r>
              <a:rPr lang="en-US" b="1" dirty="0"/>
              <a:t>scanning electron microscope.</a:t>
            </a:r>
          </a:p>
          <a:p>
            <a:r>
              <a:rPr lang="en-US" dirty="0"/>
              <a:t>This would show the presence of the </a:t>
            </a:r>
            <a:r>
              <a:rPr lang="en-US" b="1" dirty="0" err="1"/>
              <a:t>colourant</a:t>
            </a:r>
            <a:r>
              <a:rPr lang="en-US" b="1" dirty="0"/>
              <a:t> consistently through</a:t>
            </a:r>
            <a:r>
              <a:rPr lang="en-US" dirty="0"/>
              <a:t> the </a:t>
            </a:r>
            <a:r>
              <a:rPr lang="en-US" b="1" dirty="0"/>
              <a:t>whole</a:t>
            </a:r>
            <a:r>
              <a:rPr lang="en-US" dirty="0"/>
              <a:t> object across the body/core, interaction, and glaze layers. </a:t>
            </a:r>
          </a:p>
        </p:txBody>
      </p:sp>
    </p:spTree>
    <p:extLst>
      <p:ext uri="{BB962C8B-B14F-4D97-AF65-F5344CB8AC3E}">
        <p14:creationId xmlns:p14="http://schemas.microsoft.com/office/powerpoint/2010/main" val="1873788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Cementation</a:t>
            </a:r>
          </a:p>
        </p:txBody>
      </p:sp>
      <p:sp>
        <p:nvSpPr>
          <p:cNvPr id="3" name="Content Placeholder 2"/>
          <p:cNvSpPr>
            <a:spLocks noGrp="1"/>
          </p:cNvSpPr>
          <p:nvPr>
            <p:ph idx="1"/>
          </p:nvPr>
        </p:nvSpPr>
        <p:spPr/>
        <p:txBody>
          <a:bodyPr>
            <a:normAutofit fontScale="92500" lnSpcReduction="10000"/>
          </a:bodyPr>
          <a:lstStyle/>
          <a:p>
            <a:r>
              <a:rPr lang="en-US" dirty="0"/>
              <a:t>Can use </a:t>
            </a:r>
            <a:r>
              <a:rPr lang="en-US" b="1" dirty="0"/>
              <a:t>both visual and chemical </a:t>
            </a:r>
            <a:r>
              <a:rPr lang="en-US" dirty="0"/>
              <a:t>examinations for this one.</a:t>
            </a:r>
          </a:p>
          <a:p>
            <a:r>
              <a:rPr lang="en-US" dirty="0"/>
              <a:t>Need to use the </a:t>
            </a:r>
            <a:r>
              <a:rPr lang="en-US" b="1" dirty="0"/>
              <a:t>scanning electron microscope </a:t>
            </a:r>
            <a:r>
              <a:rPr lang="en-US" dirty="0"/>
              <a:t>to get an</a:t>
            </a:r>
            <a:r>
              <a:rPr lang="en-US" b="1" dirty="0"/>
              <a:t> image </a:t>
            </a:r>
            <a:r>
              <a:rPr lang="en-US" dirty="0"/>
              <a:t>and see if you can </a:t>
            </a:r>
            <a:r>
              <a:rPr lang="en-US" b="1" dirty="0"/>
              <a:t>identify a clear glaze layer </a:t>
            </a:r>
            <a:r>
              <a:rPr lang="en-US" dirty="0"/>
              <a:t>(see next slide).</a:t>
            </a:r>
          </a:p>
          <a:p>
            <a:r>
              <a:rPr lang="en-US" dirty="0"/>
              <a:t>And/or use a </a:t>
            </a:r>
            <a:r>
              <a:rPr lang="en-US" b="1" dirty="0"/>
              <a:t>chemical</a:t>
            </a:r>
            <a:r>
              <a:rPr lang="en-US" dirty="0"/>
              <a:t> examination with a </a:t>
            </a:r>
            <a:r>
              <a:rPr lang="en-US" b="1" dirty="0"/>
              <a:t>scanning electron microscope.</a:t>
            </a:r>
          </a:p>
          <a:p>
            <a:r>
              <a:rPr lang="en-US" b="1" dirty="0"/>
              <a:t>Concentration</a:t>
            </a:r>
            <a:r>
              <a:rPr lang="en-US" dirty="0"/>
              <a:t> of the </a:t>
            </a:r>
            <a:r>
              <a:rPr lang="en-US" b="1" dirty="0" err="1"/>
              <a:t>colourant</a:t>
            </a:r>
            <a:r>
              <a:rPr lang="en-US" dirty="0"/>
              <a:t> is </a:t>
            </a:r>
            <a:r>
              <a:rPr lang="en-US" b="1" dirty="0"/>
              <a:t>high</a:t>
            </a:r>
            <a:r>
              <a:rPr lang="en-US" dirty="0"/>
              <a:t> in the </a:t>
            </a:r>
            <a:r>
              <a:rPr lang="en-US" b="1" dirty="0"/>
              <a:t>glaze layer </a:t>
            </a:r>
            <a:r>
              <a:rPr lang="en-US" dirty="0"/>
              <a:t>and </a:t>
            </a:r>
            <a:r>
              <a:rPr lang="en-US" b="1" dirty="0"/>
              <a:t>then quickly reduces </a:t>
            </a:r>
            <a:r>
              <a:rPr lang="en-US" dirty="0"/>
              <a:t>as you look at the interaction layer and the body/core.</a:t>
            </a:r>
          </a:p>
        </p:txBody>
      </p:sp>
    </p:spTree>
    <p:extLst>
      <p:ext uri="{BB962C8B-B14F-4D97-AF65-F5344CB8AC3E}">
        <p14:creationId xmlns:p14="http://schemas.microsoft.com/office/powerpoint/2010/main" val="3350442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32874" cy="1143000"/>
          </a:xfrm>
        </p:spPr>
        <p:txBody>
          <a:bodyPr/>
          <a:lstStyle/>
          <a:p>
            <a:endParaRPr lang="en-US" b="1" dirty="0">
              <a:solidFill>
                <a:srgbClr val="800000"/>
              </a:solidFill>
            </a:endParaRPr>
          </a:p>
        </p:txBody>
      </p:sp>
      <p:pic>
        <p:nvPicPr>
          <p:cNvPr id="4" name="Picture Placeholder 4"/>
          <p:cNvPicPr>
            <a:picLocks/>
          </p:cNvPicPr>
          <p:nvPr/>
        </p:nvPicPr>
        <p:blipFill>
          <a:blip r:embed="rId2">
            <a:extLst>
              <a:ext uri="{28A0092B-C50C-407E-A947-70E740481C1C}">
                <a14:useLocalDpi xmlns:a14="http://schemas.microsoft.com/office/drawing/2010/main" val="0"/>
              </a:ext>
            </a:extLst>
          </a:blip>
          <a:srcRect t="-28545" b="-28545"/>
          <a:stretch>
            <a:fillRect/>
          </a:stretch>
        </p:blipFill>
        <p:spPr bwMode="auto">
          <a:xfrm>
            <a:off x="1206500" y="-285750"/>
            <a:ext cx="6977013" cy="7683500"/>
          </a:xfrm>
          <a:prstGeom prst="rect">
            <a:avLst/>
          </a:prstGeom>
          <a:noFill/>
          <a:ln>
            <a:noFill/>
          </a:ln>
        </p:spPr>
      </p:pic>
      <p:sp>
        <p:nvSpPr>
          <p:cNvPr id="3" name="TextBox 2"/>
          <p:cNvSpPr txBox="1"/>
          <p:nvPr/>
        </p:nvSpPr>
        <p:spPr>
          <a:xfrm>
            <a:off x="968375" y="6159500"/>
            <a:ext cx="7080250" cy="369332"/>
          </a:xfrm>
          <a:prstGeom prst="rect">
            <a:avLst/>
          </a:prstGeom>
          <a:noFill/>
        </p:spPr>
        <p:txBody>
          <a:bodyPr wrap="square" rtlCol="0">
            <a:spAutoFit/>
          </a:bodyPr>
          <a:lstStyle/>
          <a:p>
            <a:pPr algn="ctr"/>
            <a:r>
              <a:rPr lang="en-US" dirty="0"/>
              <a:t>Faience showing visual evidence for cementation glazing</a:t>
            </a:r>
          </a:p>
        </p:txBody>
      </p:sp>
    </p:spTree>
    <p:extLst>
      <p:ext uri="{BB962C8B-B14F-4D97-AF65-F5344CB8AC3E}">
        <p14:creationId xmlns:p14="http://schemas.microsoft.com/office/powerpoint/2010/main" val="3292076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800000"/>
                </a:solidFill>
              </a:rPr>
              <a:t>Glazing method is one choice.</a:t>
            </a:r>
            <a:br>
              <a:rPr lang="en-US" b="1" dirty="0">
                <a:solidFill>
                  <a:srgbClr val="800000"/>
                </a:solidFill>
              </a:rPr>
            </a:br>
            <a:r>
              <a:rPr lang="en-US" dirty="0"/>
              <a:t>Another is the colour of the finished object.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335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Egyptian Faience</a:t>
            </a:r>
          </a:p>
        </p:txBody>
      </p:sp>
      <p:sp>
        <p:nvSpPr>
          <p:cNvPr id="3" name="Content Placeholder 2"/>
          <p:cNvSpPr>
            <a:spLocks noGrp="1"/>
          </p:cNvSpPr>
          <p:nvPr>
            <p:ph idx="1"/>
          </p:nvPr>
        </p:nvSpPr>
        <p:spPr/>
        <p:txBody>
          <a:bodyPr>
            <a:normAutofit fontScale="92500"/>
          </a:bodyPr>
          <a:lstStyle/>
          <a:p>
            <a:r>
              <a:rPr lang="en-US" dirty="0"/>
              <a:t>Egyptian word: </a:t>
            </a:r>
            <a:r>
              <a:rPr lang="en-US" dirty="0" err="1"/>
              <a:t>Tjhenet</a:t>
            </a:r>
            <a:r>
              <a:rPr lang="en-US" dirty="0"/>
              <a:t>.  Below are the hieroglyphs for this word.</a:t>
            </a:r>
          </a:p>
          <a:p>
            <a:endParaRPr lang="en-US" dirty="0"/>
          </a:p>
          <a:p>
            <a:pPr marL="0" indent="0">
              <a:buNone/>
            </a:pPr>
            <a:endParaRPr lang="en-US" dirty="0"/>
          </a:p>
          <a:p>
            <a:pPr marL="0" indent="0">
              <a:buNone/>
            </a:pPr>
            <a:endParaRPr lang="en-US" dirty="0"/>
          </a:p>
          <a:p>
            <a:r>
              <a:rPr lang="en-US" dirty="0"/>
              <a:t>Root of this word means </a:t>
            </a:r>
            <a:r>
              <a:rPr lang="en-US" b="1" dirty="0"/>
              <a:t>dazzling, shiny</a:t>
            </a:r>
            <a:r>
              <a:rPr lang="en-US" dirty="0"/>
              <a:t>.</a:t>
            </a:r>
          </a:p>
          <a:p>
            <a:r>
              <a:rPr lang="en-US" dirty="0"/>
              <a:t>Faience objects do have a shiny surface to </a:t>
            </a:r>
            <a:r>
              <a:rPr lang="en-US" b="1" dirty="0"/>
              <a:t>imitate semi-precious stones</a:t>
            </a:r>
            <a:r>
              <a:rPr lang="en-US" dirty="0"/>
              <a:t> like </a:t>
            </a:r>
            <a:r>
              <a:rPr lang="en-US" dirty="0">
                <a:solidFill>
                  <a:srgbClr val="72EFDB"/>
                </a:solidFill>
              </a:rPr>
              <a:t>turquoise</a:t>
            </a:r>
            <a:r>
              <a:rPr lang="en-US" dirty="0"/>
              <a:t> and </a:t>
            </a:r>
            <a:r>
              <a:rPr lang="en-US" dirty="0">
                <a:solidFill>
                  <a:srgbClr val="0000FF"/>
                </a:solidFill>
              </a:rPr>
              <a:t>lapis lazuli</a:t>
            </a:r>
            <a:r>
              <a:rPr lang="en-US" dirty="0"/>
              <a:t>.</a:t>
            </a:r>
          </a:p>
        </p:txBody>
      </p:sp>
      <p:pic>
        <p:nvPicPr>
          <p:cNvPr id="4" name="Picture 3"/>
          <p:cNvPicPr>
            <a:picLocks noChangeAspect="1"/>
          </p:cNvPicPr>
          <p:nvPr/>
        </p:nvPicPr>
        <p:blipFill>
          <a:blip r:embed="rId2"/>
          <a:stretch>
            <a:fillRect/>
          </a:stretch>
        </p:blipFill>
        <p:spPr>
          <a:xfrm>
            <a:off x="1225468" y="2694154"/>
            <a:ext cx="3237492" cy="1079164"/>
          </a:xfrm>
          <a:prstGeom prst="rect">
            <a:avLst/>
          </a:prstGeom>
        </p:spPr>
      </p:pic>
    </p:spTree>
    <p:extLst>
      <p:ext uri="{BB962C8B-B14F-4D97-AF65-F5344CB8AC3E}">
        <p14:creationId xmlns:p14="http://schemas.microsoft.com/office/powerpoint/2010/main" val="776471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Colour</a:t>
            </a:r>
          </a:p>
        </p:txBody>
      </p:sp>
      <p:sp>
        <p:nvSpPr>
          <p:cNvPr id="3" name="Content Placeholder 2"/>
          <p:cNvSpPr>
            <a:spLocks noGrp="1"/>
          </p:cNvSpPr>
          <p:nvPr>
            <p:ph idx="1"/>
          </p:nvPr>
        </p:nvSpPr>
        <p:spPr/>
        <p:txBody>
          <a:bodyPr>
            <a:normAutofit fontScale="92500" lnSpcReduction="20000"/>
          </a:bodyPr>
          <a:lstStyle/>
          <a:p>
            <a:r>
              <a:rPr lang="en-US" dirty="0"/>
              <a:t>The </a:t>
            </a:r>
            <a:r>
              <a:rPr lang="en-US" b="1" dirty="0"/>
              <a:t>preference</a:t>
            </a:r>
            <a:r>
              <a:rPr lang="en-US" dirty="0"/>
              <a:t> for certain colours for faience </a:t>
            </a:r>
            <a:r>
              <a:rPr lang="en-US" b="1" dirty="0"/>
              <a:t>changes over time </a:t>
            </a:r>
            <a:r>
              <a:rPr lang="en-US" dirty="0"/>
              <a:t>in Egypt.</a:t>
            </a:r>
          </a:p>
          <a:p>
            <a:r>
              <a:rPr lang="en-US" dirty="0"/>
              <a:t>During the </a:t>
            </a:r>
            <a:r>
              <a:rPr lang="en-US" b="1" dirty="0"/>
              <a:t>Predynastic Period (c.3000BCE) </a:t>
            </a:r>
            <a:r>
              <a:rPr lang="en-US" dirty="0"/>
              <a:t>– </a:t>
            </a:r>
            <a:r>
              <a:rPr lang="en-US" dirty="0">
                <a:solidFill>
                  <a:srgbClr val="008000"/>
                </a:solidFill>
              </a:rPr>
              <a:t>green</a:t>
            </a:r>
            <a:r>
              <a:rPr lang="en-US" dirty="0"/>
              <a:t>, </a:t>
            </a:r>
            <a:r>
              <a:rPr lang="en-US" dirty="0">
                <a:solidFill>
                  <a:srgbClr val="0000FF"/>
                </a:solidFill>
              </a:rPr>
              <a:t>blue</a:t>
            </a:r>
            <a:r>
              <a:rPr lang="en-US" dirty="0"/>
              <a:t>, </a:t>
            </a:r>
            <a:r>
              <a:rPr lang="en-US" dirty="0">
                <a:solidFill>
                  <a:schemeClr val="accent6">
                    <a:lumMod val="75000"/>
                  </a:schemeClr>
                </a:solidFill>
              </a:rPr>
              <a:t>brown</a:t>
            </a:r>
            <a:r>
              <a:rPr lang="en-US" dirty="0"/>
              <a:t>, and </a:t>
            </a:r>
            <a:r>
              <a:rPr lang="en-US" dirty="0">
                <a:solidFill>
                  <a:srgbClr val="FF0000"/>
                </a:solidFill>
              </a:rPr>
              <a:t>red</a:t>
            </a:r>
            <a:r>
              <a:rPr lang="en-US" dirty="0"/>
              <a:t> </a:t>
            </a:r>
            <a:r>
              <a:rPr lang="en-US" dirty="0" err="1"/>
              <a:t>coloured</a:t>
            </a:r>
            <a:r>
              <a:rPr lang="en-US" dirty="0"/>
              <a:t> faience was made.</a:t>
            </a:r>
          </a:p>
          <a:p>
            <a:r>
              <a:rPr lang="en-US" b="1" dirty="0"/>
              <a:t>Early Dynastic (c.3000-2500BCE</a:t>
            </a:r>
            <a:r>
              <a:rPr lang="en-US" dirty="0"/>
              <a:t>) – </a:t>
            </a:r>
            <a:r>
              <a:rPr lang="en-US" dirty="0">
                <a:solidFill>
                  <a:schemeClr val="bg1">
                    <a:lumMod val="20000"/>
                    <a:lumOff val="80000"/>
                  </a:schemeClr>
                </a:solidFill>
              </a:rPr>
              <a:t>white</a:t>
            </a:r>
            <a:r>
              <a:rPr lang="en-US" dirty="0"/>
              <a:t>, </a:t>
            </a:r>
            <a:r>
              <a:rPr lang="en-US" dirty="0">
                <a:solidFill>
                  <a:srgbClr val="000090"/>
                </a:solidFill>
              </a:rPr>
              <a:t>purple</a:t>
            </a:r>
            <a:r>
              <a:rPr lang="en-US" dirty="0"/>
              <a:t> and </a:t>
            </a:r>
            <a:r>
              <a:rPr lang="en-US" dirty="0">
                <a:solidFill>
                  <a:srgbClr val="660066"/>
                </a:solidFill>
              </a:rPr>
              <a:t>violet</a:t>
            </a:r>
            <a:r>
              <a:rPr lang="en-US" dirty="0"/>
              <a:t>, black and </a:t>
            </a:r>
            <a:r>
              <a:rPr lang="en-US" dirty="0">
                <a:solidFill>
                  <a:schemeClr val="tx1">
                    <a:lumMod val="50000"/>
                    <a:lumOff val="50000"/>
                  </a:schemeClr>
                </a:solidFill>
              </a:rPr>
              <a:t>grey</a:t>
            </a:r>
            <a:r>
              <a:rPr lang="en-US" dirty="0"/>
              <a:t>.</a:t>
            </a:r>
          </a:p>
          <a:p>
            <a:r>
              <a:rPr lang="en-US" b="1" dirty="0"/>
              <a:t>New Kingdom (c.1550-1070BCE) </a:t>
            </a:r>
            <a:r>
              <a:rPr lang="en-US" dirty="0"/>
              <a:t>– </a:t>
            </a:r>
            <a:r>
              <a:rPr lang="en-US" dirty="0">
                <a:solidFill>
                  <a:schemeClr val="accent3">
                    <a:lumMod val="50000"/>
                  </a:schemeClr>
                </a:solidFill>
              </a:rPr>
              <a:t>dark blue </a:t>
            </a:r>
            <a:r>
              <a:rPr lang="en-US" dirty="0"/>
              <a:t>and </a:t>
            </a:r>
            <a:r>
              <a:rPr lang="en-US" dirty="0">
                <a:solidFill>
                  <a:srgbClr val="FFFF00"/>
                </a:solidFill>
              </a:rPr>
              <a:t>yellow</a:t>
            </a:r>
            <a:r>
              <a:rPr lang="en-US" dirty="0"/>
              <a:t> (vanishes at end of New Kingdom).</a:t>
            </a:r>
          </a:p>
          <a:p>
            <a:r>
              <a:rPr lang="en-US" b="1" dirty="0"/>
              <a:t>Late Period (750-323BCE) </a:t>
            </a:r>
            <a:r>
              <a:rPr lang="en-US" dirty="0"/>
              <a:t>– </a:t>
            </a:r>
            <a:r>
              <a:rPr lang="en-US" dirty="0">
                <a:solidFill>
                  <a:srgbClr val="FFFF00"/>
                </a:solidFill>
              </a:rPr>
              <a:t>yellow</a:t>
            </a:r>
            <a:r>
              <a:rPr lang="en-US" dirty="0"/>
              <a:t> glaze appears again.</a:t>
            </a:r>
          </a:p>
        </p:txBody>
      </p:sp>
    </p:spTree>
    <p:extLst>
      <p:ext uri="{BB962C8B-B14F-4D97-AF65-F5344CB8AC3E}">
        <p14:creationId xmlns:p14="http://schemas.microsoft.com/office/powerpoint/2010/main" val="622142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Appearance of surface</a:t>
            </a:r>
          </a:p>
        </p:txBody>
      </p:sp>
      <p:sp>
        <p:nvSpPr>
          <p:cNvPr id="3" name="Content Placeholder 2"/>
          <p:cNvSpPr>
            <a:spLocks noGrp="1"/>
          </p:cNvSpPr>
          <p:nvPr>
            <p:ph idx="1"/>
          </p:nvPr>
        </p:nvSpPr>
        <p:spPr/>
        <p:txBody>
          <a:bodyPr/>
          <a:lstStyle/>
          <a:p>
            <a:r>
              <a:rPr lang="en-US" b="1" dirty="0"/>
              <a:t>Another</a:t>
            </a:r>
            <a:r>
              <a:rPr lang="en-US" dirty="0"/>
              <a:t> choice that was made was whether the </a:t>
            </a:r>
            <a:r>
              <a:rPr lang="en-US" b="1" dirty="0"/>
              <a:t>surface</a:t>
            </a:r>
            <a:r>
              <a:rPr lang="en-US" dirty="0"/>
              <a:t> of the object was </a:t>
            </a:r>
            <a:r>
              <a:rPr lang="en-US" b="1" dirty="0"/>
              <a:t>shiny</a:t>
            </a:r>
            <a:r>
              <a:rPr lang="en-US" dirty="0"/>
              <a:t> or had a </a:t>
            </a:r>
            <a:r>
              <a:rPr lang="en-US" b="1" dirty="0"/>
              <a:t>matt</a:t>
            </a:r>
            <a:r>
              <a:rPr lang="en-US" dirty="0"/>
              <a:t> finish.</a:t>
            </a:r>
          </a:p>
          <a:p>
            <a:r>
              <a:rPr lang="en-US" dirty="0"/>
              <a:t>We </a:t>
            </a:r>
            <a:r>
              <a:rPr lang="en-US" b="1" dirty="0"/>
              <a:t>see this happen </a:t>
            </a:r>
            <a:r>
              <a:rPr lang="en-US" dirty="0"/>
              <a:t>with Egyptian faience during the Egyptian 25</a:t>
            </a:r>
            <a:r>
              <a:rPr lang="en-US" baseline="30000" dirty="0"/>
              <a:t>th</a:t>
            </a:r>
            <a:r>
              <a:rPr lang="en-US" dirty="0"/>
              <a:t> and 26</a:t>
            </a:r>
            <a:r>
              <a:rPr lang="en-US" baseline="30000" dirty="0"/>
              <a:t>th</a:t>
            </a:r>
            <a:r>
              <a:rPr lang="en-US" dirty="0"/>
              <a:t> Dynasties (712-525BCE) when faience dating to this time has a matt finish to its surface rather than a shiny one.</a:t>
            </a:r>
          </a:p>
        </p:txBody>
      </p:sp>
    </p:spTree>
    <p:extLst>
      <p:ext uri="{BB962C8B-B14F-4D97-AF65-F5344CB8AC3E}">
        <p14:creationId xmlns:p14="http://schemas.microsoft.com/office/powerpoint/2010/main" val="489962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Use of raw materials</a:t>
            </a:r>
          </a:p>
        </p:txBody>
      </p:sp>
      <p:sp>
        <p:nvSpPr>
          <p:cNvPr id="3" name="Content Placeholder 2"/>
          <p:cNvSpPr>
            <a:spLocks noGrp="1"/>
          </p:cNvSpPr>
          <p:nvPr>
            <p:ph idx="1"/>
          </p:nvPr>
        </p:nvSpPr>
        <p:spPr>
          <a:xfrm>
            <a:off x="571500" y="1905000"/>
            <a:ext cx="8001000" cy="4953000"/>
          </a:xfrm>
        </p:spPr>
        <p:txBody>
          <a:bodyPr>
            <a:normAutofit fontScale="70000" lnSpcReduction="20000"/>
          </a:bodyPr>
          <a:lstStyle/>
          <a:p>
            <a:r>
              <a:rPr lang="en-US" dirty="0"/>
              <a:t>We can also see this choice of those making the faience in the raw materials.</a:t>
            </a:r>
          </a:p>
          <a:p>
            <a:r>
              <a:rPr lang="en-US" dirty="0"/>
              <a:t>See this in the </a:t>
            </a:r>
            <a:r>
              <a:rPr lang="en-US" b="1" dirty="0"/>
              <a:t>Graeco-Roman Period </a:t>
            </a:r>
            <a:r>
              <a:rPr lang="en-US" dirty="0"/>
              <a:t>in Egypt (323BCE-395CE) when there was a </a:t>
            </a:r>
            <a:r>
              <a:rPr lang="en-US" b="1" dirty="0"/>
              <a:t>split</a:t>
            </a:r>
            <a:r>
              <a:rPr lang="en-US" dirty="0"/>
              <a:t> between what </a:t>
            </a:r>
            <a:r>
              <a:rPr lang="en-US" b="1" dirty="0"/>
              <a:t>Lower Egypt </a:t>
            </a:r>
            <a:r>
              <a:rPr lang="en-US" dirty="0"/>
              <a:t>(the north) and </a:t>
            </a:r>
            <a:r>
              <a:rPr lang="en-US" b="1" dirty="0"/>
              <a:t>Upper Egypt </a:t>
            </a:r>
            <a:r>
              <a:rPr lang="en-US" dirty="0"/>
              <a:t>(the south) used for </a:t>
            </a:r>
            <a:r>
              <a:rPr lang="en-US" b="1" dirty="0"/>
              <a:t>their soda source</a:t>
            </a:r>
            <a:r>
              <a:rPr lang="en-US" dirty="0"/>
              <a:t>.</a:t>
            </a:r>
          </a:p>
          <a:p>
            <a:r>
              <a:rPr lang="en-US" dirty="0"/>
              <a:t>Soda is one of the main ingredients when making faience.  </a:t>
            </a:r>
          </a:p>
          <a:p>
            <a:r>
              <a:rPr lang="en-US" dirty="0"/>
              <a:t>What we see is </a:t>
            </a:r>
            <a:r>
              <a:rPr lang="en-US" b="1" dirty="0"/>
              <a:t>Upper Egypt </a:t>
            </a:r>
            <a:r>
              <a:rPr lang="en-US" dirty="0"/>
              <a:t>starts to use </a:t>
            </a:r>
            <a:r>
              <a:rPr lang="en-US" b="1" dirty="0" err="1"/>
              <a:t>natron</a:t>
            </a:r>
            <a:r>
              <a:rPr lang="en-US" b="1" dirty="0"/>
              <a:t> </a:t>
            </a:r>
            <a:r>
              <a:rPr lang="en-US" dirty="0"/>
              <a:t>as its source for this ingredient.</a:t>
            </a:r>
          </a:p>
          <a:p>
            <a:r>
              <a:rPr lang="en-US" dirty="0"/>
              <a:t>The faience from </a:t>
            </a:r>
            <a:r>
              <a:rPr lang="en-US" b="1" dirty="0"/>
              <a:t>Memphis in Lower Egypt</a:t>
            </a:r>
            <a:r>
              <a:rPr lang="en-US" dirty="0"/>
              <a:t>, which is in the north, is using </a:t>
            </a:r>
            <a:r>
              <a:rPr lang="en-US" b="1" dirty="0"/>
              <a:t>potash</a:t>
            </a:r>
            <a:r>
              <a:rPr lang="en-US" dirty="0"/>
              <a:t> (burnt plant) as its soda source.</a:t>
            </a:r>
          </a:p>
          <a:p>
            <a:r>
              <a:rPr lang="en-US" dirty="0"/>
              <a:t>Could this be due to </a:t>
            </a:r>
            <a:r>
              <a:rPr lang="en-US" b="1" dirty="0"/>
              <a:t>different workshops </a:t>
            </a:r>
            <a:r>
              <a:rPr lang="en-US" dirty="0"/>
              <a:t>or </a:t>
            </a:r>
            <a:r>
              <a:rPr lang="en-US" b="1" dirty="0"/>
              <a:t>practices</a:t>
            </a:r>
            <a:r>
              <a:rPr lang="en-US" dirty="0"/>
              <a:t> </a:t>
            </a:r>
            <a:r>
              <a:rPr lang="en-US" b="1" dirty="0"/>
              <a:t>and traditions?</a:t>
            </a:r>
          </a:p>
          <a:p>
            <a:r>
              <a:rPr lang="en-US" dirty="0"/>
              <a:t>It is a </a:t>
            </a:r>
            <a:r>
              <a:rPr lang="en-US" b="1" dirty="0"/>
              <a:t>bit odd </a:t>
            </a:r>
            <a:r>
              <a:rPr lang="en-US" dirty="0"/>
              <a:t>in one way as </a:t>
            </a:r>
            <a:r>
              <a:rPr lang="en-US" b="1" dirty="0"/>
              <a:t>Memphis is closer </a:t>
            </a:r>
            <a:r>
              <a:rPr lang="en-US" dirty="0"/>
              <a:t>to the </a:t>
            </a:r>
            <a:r>
              <a:rPr lang="en-US" b="1" dirty="0"/>
              <a:t>source for </a:t>
            </a:r>
            <a:r>
              <a:rPr lang="en-US" b="1" dirty="0" err="1"/>
              <a:t>natrun</a:t>
            </a:r>
            <a:r>
              <a:rPr lang="en-US" b="1" dirty="0"/>
              <a:t> </a:t>
            </a:r>
            <a:r>
              <a:rPr lang="en-US" dirty="0"/>
              <a:t>but isn’t using it.</a:t>
            </a:r>
          </a:p>
          <a:p>
            <a:endParaRPr lang="en-US" dirty="0"/>
          </a:p>
          <a:p>
            <a:endParaRPr lang="en-US" dirty="0"/>
          </a:p>
        </p:txBody>
      </p:sp>
    </p:spTree>
    <p:extLst>
      <p:ext uri="{BB962C8B-B14F-4D97-AF65-F5344CB8AC3E}">
        <p14:creationId xmlns:p14="http://schemas.microsoft.com/office/powerpoint/2010/main" val="275602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Technological Choice</a:t>
            </a:r>
          </a:p>
        </p:txBody>
      </p:sp>
      <p:sp>
        <p:nvSpPr>
          <p:cNvPr id="3" name="Content Placeholder 2"/>
          <p:cNvSpPr>
            <a:spLocks noGrp="1"/>
          </p:cNvSpPr>
          <p:nvPr>
            <p:ph idx="1"/>
          </p:nvPr>
        </p:nvSpPr>
        <p:spPr>
          <a:xfrm>
            <a:off x="571500" y="1904999"/>
            <a:ext cx="8001000" cy="4810125"/>
          </a:xfrm>
        </p:spPr>
        <p:txBody>
          <a:bodyPr>
            <a:normAutofit fontScale="70000" lnSpcReduction="20000"/>
          </a:bodyPr>
          <a:lstStyle/>
          <a:p>
            <a:r>
              <a:rPr lang="en-US" dirty="0"/>
              <a:t>The glazing method, colour, appearance of the surface, and the use of certain raw materials over others all constitute what we call a </a:t>
            </a:r>
            <a:r>
              <a:rPr lang="en-US" b="1" dirty="0"/>
              <a:t>technological choice.</a:t>
            </a:r>
          </a:p>
          <a:p>
            <a:r>
              <a:rPr lang="en-US" dirty="0"/>
              <a:t>That is a </a:t>
            </a:r>
            <a:r>
              <a:rPr lang="en-US" b="1" dirty="0"/>
              <a:t>choice made </a:t>
            </a:r>
            <a:r>
              <a:rPr lang="en-US" dirty="0"/>
              <a:t>by </a:t>
            </a:r>
            <a:r>
              <a:rPr lang="en-US" b="1" dirty="0"/>
              <a:t>those</a:t>
            </a:r>
            <a:r>
              <a:rPr lang="en-US" dirty="0"/>
              <a:t> who were </a:t>
            </a:r>
            <a:r>
              <a:rPr lang="en-US" b="1" dirty="0"/>
              <a:t>making</a:t>
            </a:r>
            <a:r>
              <a:rPr lang="en-US" dirty="0"/>
              <a:t> these </a:t>
            </a:r>
            <a:r>
              <a:rPr lang="en-US" b="1" dirty="0"/>
              <a:t>objects.</a:t>
            </a:r>
          </a:p>
          <a:p>
            <a:r>
              <a:rPr lang="en-US" dirty="0"/>
              <a:t>It is these </a:t>
            </a:r>
            <a:r>
              <a:rPr lang="en-US" b="1" dirty="0"/>
              <a:t>choices</a:t>
            </a:r>
            <a:r>
              <a:rPr lang="en-US" dirty="0"/>
              <a:t> that can </a:t>
            </a:r>
            <a:r>
              <a:rPr lang="en-US" b="1" dirty="0"/>
              <a:t>tell us </a:t>
            </a:r>
            <a:r>
              <a:rPr lang="en-US" dirty="0"/>
              <a:t>about the people of the </a:t>
            </a:r>
            <a:r>
              <a:rPr lang="en-US" b="1" dirty="0"/>
              <a:t>past</a:t>
            </a:r>
            <a:r>
              <a:rPr lang="en-US" dirty="0"/>
              <a:t>.</a:t>
            </a:r>
          </a:p>
          <a:p>
            <a:r>
              <a:rPr lang="en-US" dirty="0"/>
              <a:t>Can see that the </a:t>
            </a:r>
            <a:r>
              <a:rPr lang="en-US" b="1" dirty="0"/>
              <a:t>choice</a:t>
            </a:r>
            <a:r>
              <a:rPr lang="en-US" dirty="0"/>
              <a:t> they made </a:t>
            </a:r>
            <a:r>
              <a:rPr lang="en-US" b="1" dirty="0"/>
              <a:t>wasn’t simply </a:t>
            </a:r>
            <a:r>
              <a:rPr lang="en-US" dirty="0"/>
              <a:t>based on which raw material was closest.</a:t>
            </a:r>
          </a:p>
          <a:p>
            <a:r>
              <a:rPr lang="en-US" dirty="0"/>
              <a:t>Sometimes the </a:t>
            </a:r>
            <a:r>
              <a:rPr lang="en-US" b="1" dirty="0"/>
              <a:t>choice</a:t>
            </a:r>
            <a:r>
              <a:rPr lang="en-US" dirty="0"/>
              <a:t> might be due to interruptions in the supply of raw materials.</a:t>
            </a:r>
          </a:p>
          <a:p>
            <a:r>
              <a:rPr lang="en-US" dirty="0"/>
              <a:t>Remember to </a:t>
            </a:r>
            <a:r>
              <a:rPr lang="en-US" b="1" dirty="0"/>
              <a:t>not let modern thinking </a:t>
            </a:r>
            <a:r>
              <a:rPr lang="en-US" dirty="0"/>
              <a:t>of how you would choose something mean you </a:t>
            </a:r>
            <a:r>
              <a:rPr lang="en-US" b="1" dirty="0"/>
              <a:t>make assumptions </a:t>
            </a:r>
            <a:r>
              <a:rPr lang="en-US" dirty="0"/>
              <a:t>about </a:t>
            </a:r>
            <a:r>
              <a:rPr lang="en-US" b="1" dirty="0"/>
              <a:t>why</a:t>
            </a:r>
            <a:r>
              <a:rPr lang="en-US" dirty="0"/>
              <a:t> people of the past did things the way they did.</a:t>
            </a:r>
          </a:p>
          <a:p>
            <a:r>
              <a:rPr lang="en-US" dirty="0"/>
              <a:t>‘The past is a foreign country, they do things differently there.’ L. P. Hartley.</a:t>
            </a:r>
          </a:p>
        </p:txBody>
      </p:sp>
    </p:spTree>
    <p:extLst>
      <p:ext uri="{BB962C8B-B14F-4D97-AF65-F5344CB8AC3E}">
        <p14:creationId xmlns:p14="http://schemas.microsoft.com/office/powerpoint/2010/main" val="2999708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800000"/>
                </a:solidFill>
                <a:latin typeface="Ariel"/>
                <a:cs typeface="Ariel"/>
              </a:rPr>
              <a:t>Worksheet!</a:t>
            </a:r>
            <a:br>
              <a:rPr lang="en-US" b="1" dirty="0">
                <a:solidFill>
                  <a:srgbClr val="800000"/>
                </a:solidFill>
                <a:latin typeface="Ariel"/>
                <a:cs typeface="Ariel"/>
              </a:rPr>
            </a:br>
            <a:endParaRPr lang="en-US" dirty="0"/>
          </a:p>
        </p:txBody>
      </p:sp>
      <p:sp>
        <p:nvSpPr>
          <p:cNvPr id="3" name="Subtitle 2"/>
          <p:cNvSpPr>
            <a:spLocks noGrp="1"/>
          </p:cNvSpPr>
          <p:nvPr>
            <p:ph type="subTitle" idx="1"/>
          </p:nvPr>
        </p:nvSpPr>
        <p:spPr/>
        <p:txBody>
          <a:bodyPr/>
          <a:lstStyle/>
          <a:p>
            <a:r>
              <a:rPr lang="en-US" dirty="0">
                <a:latin typeface="Arial"/>
                <a:cs typeface="Arial"/>
              </a:rPr>
              <a:t>Use what you’ve just seen to answer </a:t>
            </a:r>
            <a:r>
              <a:rPr lang="en-US">
                <a:latin typeface="Arial"/>
                <a:cs typeface="Arial"/>
              </a:rPr>
              <a:t>these eleven </a:t>
            </a:r>
            <a:r>
              <a:rPr lang="en-US" dirty="0">
                <a:latin typeface="Arial"/>
                <a:cs typeface="Arial"/>
              </a:rPr>
              <a:t>questions about faience</a:t>
            </a:r>
          </a:p>
          <a:p>
            <a:endParaRPr lang="en-US" dirty="0"/>
          </a:p>
          <a:p>
            <a:endParaRPr lang="en-US" dirty="0"/>
          </a:p>
        </p:txBody>
      </p:sp>
    </p:spTree>
    <p:extLst>
      <p:ext uri="{BB962C8B-B14F-4D97-AF65-F5344CB8AC3E}">
        <p14:creationId xmlns:p14="http://schemas.microsoft.com/office/powerpoint/2010/main" val="2784180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800000"/>
                </a:solidFill>
              </a:rPr>
              <a:t>Worksheet Answers!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599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Worksheet Answers</a:t>
            </a:r>
          </a:p>
        </p:txBody>
      </p:sp>
      <p:sp>
        <p:nvSpPr>
          <p:cNvPr id="3" name="Content Placeholder 2"/>
          <p:cNvSpPr>
            <a:spLocks noGrp="1"/>
          </p:cNvSpPr>
          <p:nvPr>
            <p:ph idx="1"/>
          </p:nvPr>
        </p:nvSpPr>
        <p:spPr>
          <a:xfrm>
            <a:off x="571500" y="1905000"/>
            <a:ext cx="8001000" cy="4826000"/>
          </a:xfrm>
        </p:spPr>
        <p:txBody>
          <a:bodyPr>
            <a:normAutofit fontScale="62500" lnSpcReduction="20000"/>
          </a:bodyPr>
          <a:lstStyle/>
          <a:p>
            <a:r>
              <a:rPr lang="en-US" dirty="0"/>
              <a:t>Question 1) c. 5000 years.</a:t>
            </a:r>
          </a:p>
          <a:p>
            <a:r>
              <a:rPr lang="en-US" dirty="0"/>
              <a:t>Question 2) Semi-precious stones, turquoise, lapis lazuli.</a:t>
            </a:r>
          </a:p>
          <a:p>
            <a:r>
              <a:rPr lang="en-US" dirty="0"/>
              <a:t>Question 3) </a:t>
            </a:r>
            <a:r>
              <a:rPr lang="en-US"/>
              <a:t>d. All </a:t>
            </a:r>
            <a:r>
              <a:rPr lang="en-US" dirty="0"/>
              <a:t>of the above.</a:t>
            </a:r>
          </a:p>
          <a:p>
            <a:r>
              <a:rPr lang="en-US" dirty="0"/>
              <a:t>Question 4) </a:t>
            </a:r>
            <a:r>
              <a:rPr lang="en-US" dirty="0" err="1"/>
              <a:t>Pyrotechnology</a:t>
            </a:r>
            <a:r>
              <a:rPr lang="en-US" dirty="0"/>
              <a:t>.</a:t>
            </a:r>
          </a:p>
          <a:p>
            <a:r>
              <a:rPr lang="en-US" dirty="0"/>
              <a:t>Question 5) Lead.</a:t>
            </a:r>
          </a:p>
          <a:p>
            <a:r>
              <a:rPr lang="en-US" dirty="0"/>
              <a:t>Question 6) Body/core, interaction, glaze.</a:t>
            </a:r>
          </a:p>
          <a:p>
            <a:r>
              <a:rPr lang="en-US" dirty="0"/>
              <a:t>Question 7) Experimental archaeology.</a:t>
            </a:r>
          </a:p>
          <a:p>
            <a:r>
              <a:rPr lang="en-US" dirty="0"/>
              <a:t>Question 8) Application, cementation, efflorescence.</a:t>
            </a:r>
          </a:p>
          <a:p>
            <a:r>
              <a:rPr lang="en-US" dirty="0"/>
              <a:t>Question 9) Visual, chemical.</a:t>
            </a:r>
          </a:p>
          <a:p>
            <a:r>
              <a:rPr lang="en-US" dirty="0"/>
              <a:t>Question 10) Visual.</a:t>
            </a:r>
          </a:p>
          <a:p>
            <a:r>
              <a:rPr lang="en-US" dirty="0"/>
              <a:t>Question 11) Glazing method, colour, appearance of the surface, use of raw materials</a:t>
            </a:r>
          </a:p>
        </p:txBody>
      </p:sp>
    </p:spTree>
    <p:extLst>
      <p:ext uri="{BB962C8B-B14F-4D97-AF65-F5344CB8AC3E}">
        <p14:creationId xmlns:p14="http://schemas.microsoft.com/office/powerpoint/2010/main" val="63431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Uses of Egyptian Faience</a:t>
            </a:r>
          </a:p>
        </p:txBody>
      </p:sp>
      <p:pic>
        <p:nvPicPr>
          <p:cNvPr id="4" name="Picture 3"/>
          <p:cNvPicPr>
            <a:picLocks noChangeAspect="1"/>
          </p:cNvPicPr>
          <p:nvPr/>
        </p:nvPicPr>
        <p:blipFill>
          <a:blip r:embed="rId2"/>
          <a:stretch>
            <a:fillRect/>
          </a:stretch>
        </p:blipFill>
        <p:spPr>
          <a:xfrm>
            <a:off x="0" y="2374900"/>
            <a:ext cx="9144000" cy="2093552"/>
          </a:xfrm>
          <a:prstGeom prst="rect">
            <a:avLst/>
          </a:prstGeom>
        </p:spPr>
      </p:pic>
      <p:sp>
        <p:nvSpPr>
          <p:cNvPr id="3" name="TextBox 2"/>
          <p:cNvSpPr txBox="1"/>
          <p:nvPr/>
        </p:nvSpPr>
        <p:spPr>
          <a:xfrm>
            <a:off x="136555" y="4642549"/>
            <a:ext cx="8903324" cy="646331"/>
          </a:xfrm>
          <a:prstGeom prst="rect">
            <a:avLst/>
          </a:prstGeom>
          <a:noFill/>
        </p:spPr>
        <p:txBody>
          <a:bodyPr wrap="square" rtlCol="0">
            <a:spAutoFit/>
          </a:bodyPr>
          <a:lstStyle/>
          <a:p>
            <a:pPr algn="ctr"/>
            <a:r>
              <a:rPr lang="en-US" dirty="0"/>
              <a:t>Faience tiles from the tomb of </a:t>
            </a:r>
            <a:r>
              <a:rPr lang="en-US" dirty="0" err="1"/>
              <a:t>Djoser</a:t>
            </a:r>
            <a:r>
              <a:rPr lang="en-US" dirty="0"/>
              <a:t>, Saqqara, </a:t>
            </a:r>
          </a:p>
          <a:p>
            <a:pPr algn="ctr"/>
            <a:r>
              <a:rPr lang="en-US" dirty="0"/>
              <a:t>now in the Garstang Museum, University of Liverpool</a:t>
            </a:r>
          </a:p>
        </p:txBody>
      </p:sp>
    </p:spTree>
    <p:extLst>
      <p:ext uri="{BB962C8B-B14F-4D97-AF65-F5344CB8AC3E}">
        <p14:creationId xmlns:p14="http://schemas.microsoft.com/office/powerpoint/2010/main" val="48874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100" y="889000"/>
            <a:ext cx="6781800" cy="5067300"/>
          </a:xfrm>
          <a:prstGeom prst="rect">
            <a:avLst/>
          </a:prstGeom>
        </p:spPr>
      </p:pic>
      <p:sp>
        <p:nvSpPr>
          <p:cNvPr id="3" name="TextBox 2"/>
          <p:cNvSpPr txBox="1"/>
          <p:nvPr/>
        </p:nvSpPr>
        <p:spPr>
          <a:xfrm>
            <a:off x="409663" y="6076277"/>
            <a:ext cx="8561938" cy="369332"/>
          </a:xfrm>
          <a:prstGeom prst="rect">
            <a:avLst/>
          </a:prstGeom>
          <a:noFill/>
        </p:spPr>
        <p:txBody>
          <a:bodyPr wrap="square" rtlCol="0">
            <a:spAutoFit/>
          </a:bodyPr>
          <a:lstStyle/>
          <a:p>
            <a:pPr algn="ctr"/>
            <a:r>
              <a:rPr lang="en-US" dirty="0"/>
              <a:t>Faience hippo statuette, Metropolitan Museum of Art, New York. </a:t>
            </a:r>
          </a:p>
        </p:txBody>
      </p:sp>
    </p:spTree>
    <p:extLst>
      <p:ext uri="{BB962C8B-B14F-4D97-AF65-F5344CB8AC3E}">
        <p14:creationId xmlns:p14="http://schemas.microsoft.com/office/powerpoint/2010/main" val="342426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3901" y="1"/>
            <a:ext cx="4697248" cy="6266128"/>
          </a:xfrm>
          <a:prstGeom prst="rect">
            <a:avLst/>
          </a:prstGeom>
        </p:spPr>
      </p:pic>
      <p:sp>
        <p:nvSpPr>
          <p:cNvPr id="4" name="Rectangle 3"/>
          <p:cNvSpPr/>
          <p:nvPr/>
        </p:nvSpPr>
        <p:spPr>
          <a:xfrm>
            <a:off x="1993901" y="6211669"/>
            <a:ext cx="4572000" cy="646331"/>
          </a:xfrm>
          <a:prstGeom prst="rect">
            <a:avLst/>
          </a:prstGeom>
        </p:spPr>
        <p:txBody>
          <a:bodyPr>
            <a:spAutoFit/>
          </a:bodyPr>
          <a:lstStyle/>
          <a:p>
            <a:pPr algn="ctr"/>
            <a:r>
              <a:rPr lang="en-US" dirty="0"/>
              <a:t>Faience eye amulet, Metropolitan Museum of Art, New York. </a:t>
            </a:r>
          </a:p>
        </p:txBody>
      </p:sp>
    </p:spTree>
    <p:extLst>
      <p:ext uri="{BB962C8B-B14F-4D97-AF65-F5344CB8AC3E}">
        <p14:creationId xmlns:p14="http://schemas.microsoft.com/office/powerpoint/2010/main" val="296392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rPr>
              <a:t>What is Egyptian faience made of?</a:t>
            </a:r>
          </a:p>
        </p:txBody>
      </p:sp>
      <p:sp>
        <p:nvSpPr>
          <p:cNvPr id="3" name="Content Placeholder 2"/>
          <p:cNvSpPr>
            <a:spLocks noGrp="1"/>
          </p:cNvSpPr>
          <p:nvPr>
            <p:ph idx="1"/>
          </p:nvPr>
        </p:nvSpPr>
        <p:spPr>
          <a:xfrm>
            <a:off x="571500" y="1905000"/>
            <a:ext cx="8001000" cy="4785732"/>
          </a:xfrm>
        </p:spPr>
        <p:txBody>
          <a:bodyPr>
            <a:normAutofit fontScale="92500" lnSpcReduction="10000"/>
          </a:bodyPr>
          <a:lstStyle/>
          <a:p>
            <a:r>
              <a:rPr lang="en-US" b="1" dirty="0"/>
              <a:t>Easy to find materials</a:t>
            </a:r>
            <a:r>
              <a:rPr lang="en-US" dirty="0"/>
              <a:t>.  Stuff that was, in some cases, just lying around.</a:t>
            </a:r>
          </a:p>
          <a:p>
            <a:r>
              <a:rPr lang="en-US" b="1" dirty="0"/>
              <a:t>Silica-lime-soda </a:t>
            </a:r>
            <a:r>
              <a:rPr lang="en-US" dirty="0"/>
              <a:t>mix.  </a:t>
            </a:r>
          </a:p>
          <a:p>
            <a:pPr lvl="1"/>
            <a:r>
              <a:rPr lang="en-US" dirty="0"/>
              <a:t>Silica makes up sand so they would have used desert sand or sand from rivers.  </a:t>
            </a:r>
          </a:p>
          <a:p>
            <a:pPr lvl="1"/>
            <a:r>
              <a:rPr lang="en-US" dirty="0"/>
              <a:t>Impurities in this sand like shells would introduce lime to this mixture.  </a:t>
            </a:r>
          </a:p>
          <a:p>
            <a:pPr lvl="1"/>
            <a:r>
              <a:rPr lang="en-US" dirty="0"/>
              <a:t>The soda was from </a:t>
            </a:r>
            <a:r>
              <a:rPr lang="en-US" dirty="0" err="1"/>
              <a:t>natrun</a:t>
            </a:r>
            <a:r>
              <a:rPr lang="en-US" dirty="0"/>
              <a:t> or potash (burnt plants).</a:t>
            </a:r>
          </a:p>
          <a:p>
            <a:r>
              <a:rPr lang="en-US" dirty="0"/>
              <a:t>Also has a glaze which is made of silica, lime, and soda with a </a:t>
            </a:r>
            <a:r>
              <a:rPr lang="en-US" dirty="0" err="1"/>
              <a:t>colourant</a:t>
            </a:r>
            <a:r>
              <a:rPr lang="en-US" dirty="0"/>
              <a:t> added to it.</a:t>
            </a:r>
          </a:p>
          <a:p>
            <a:r>
              <a:rPr lang="en-US" dirty="0"/>
              <a:t>Needed a very good knowledge of how to manipulate </a:t>
            </a:r>
            <a:r>
              <a:rPr lang="en-US" b="1" dirty="0" err="1"/>
              <a:t>pyrotechnology</a:t>
            </a:r>
            <a:r>
              <a:rPr lang="en-US" dirty="0"/>
              <a:t> (fire) to make it.</a:t>
            </a:r>
          </a:p>
        </p:txBody>
      </p:sp>
    </p:spTree>
    <p:extLst>
      <p:ext uri="{BB962C8B-B14F-4D97-AF65-F5344CB8AC3E}">
        <p14:creationId xmlns:p14="http://schemas.microsoft.com/office/powerpoint/2010/main" val="342907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Colours of Egyptian Faience</a:t>
            </a:r>
          </a:p>
        </p:txBody>
      </p:sp>
      <p:sp>
        <p:nvSpPr>
          <p:cNvPr id="3" name="Text Placeholder 2"/>
          <p:cNvSpPr>
            <a:spLocks noGrp="1"/>
          </p:cNvSpPr>
          <p:nvPr>
            <p:ph type="body" idx="1"/>
          </p:nvPr>
        </p:nvSpPr>
        <p:spPr/>
        <p:txBody>
          <a:bodyPr/>
          <a:lstStyle/>
          <a:p>
            <a:r>
              <a:rPr lang="en-US" dirty="0"/>
              <a:t>Colour</a:t>
            </a:r>
          </a:p>
        </p:txBody>
      </p:sp>
      <p:sp>
        <p:nvSpPr>
          <p:cNvPr id="4" name="Content Placeholder 3"/>
          <p:cNvSpPr>
            <a:spLocks noGrp="1"/>
          </p:cNvSpPr>
          <p:nvPr>
            <p:ph sz="half" idx="2"/>
          </p:nvPr>
        </p:nvSpPr>
        <p:spPr>
          <a:xfrm>
            <a:off x="571500" y="2590800"/>
            <a:ext cx="3749040" cy="4267200"/>
          </a:xfrm>
        </p:spPr>
        <p:txBody>
          <a:bodyPr>
            <a:normAutofit/>
          </a:bodyPr>
          <a:lstStyle/>
          <a:p>
            <a:r>
              <a:rPr lang="en-US" dirty="0">
                <a:solidFill>
                  <a:srgbClr val="72EFDB"/>
                </a:solidFill>
              </a:rPr>
              <a:t>Blue</a:t>
            </a:r>
          </a:p>
          <a:p>
            <a:r>
              <a:rPr lang="en-US" dirty="0">
                <a:solidFill>
                  <a:srgbClr val="0000FF"/>
                </a:solidFill>
              </a:rPr>
              <a:t>Dark blue</a:t>
            </a:r>
          </a:p>
          <a:p>
            <a:r>
              <a:rPr lang="en-US" dirty="0">
                <a:solidFill>
                  <a:srgbClr val="008000"/>
                </a:solidFill>
              </a:rPr>
              <a:t>Green</a:t>
            </a:r>
          </a:p>
          <a:p>
            <a:r>
              <a:rPr lang="en-US" dirty="0">
                <a:solidFill>
                  <a:srgbClr val="FF0000"/>
                </a:solidFill>
              </a:rPr>
              <a:t>Red</a:t>
            </a:r>
          </a:p>
          <a:p>
            <a:r>
              <a:rPr lang="en-US" dirty="0">
                <a:solidFill>
                  <a:srgbClr val="FFFF00"/>
                </a:solidFill>
              </a:rPr>
              <a:t>Yellow</a:t>
            </a:r>
          </a:p>
          <a:p>
            <a:r>
              <a:rPr lang="en-US" dirty="0">
                <a:solidFill>
                  <a:schemeClr val="bg1">
                    <a:lumMod val="20000"/>
                    <a:lumOff val="80000"/>
                  </a:schemeClr>
                </a:solidFill>
              </a:rPr>
              <a:t>White </a:t>
            </a:r>
          </a:p>
          <a:p>
            <a:r>
              <a:rPr lang="en-US" dirty="0">
                <a:solidFill>
                  <a:srgbClr val="660066"/>
                </a:solidFill>
              </a:rPr>
              <a:t>Violet, indigo, purple </a:t>
            </a:r>
          </a:p>
          <a:p>
            <a:r>
              <a:rPr lang="en-US" dirty="0"/>
              <a:t>Black</a:t>
            </a:r>
          </a:p>
          <a:p>
            <a:endParaRPr lang="en-US" dirty="0"/>
          </a:p>
        </p:txBody>
      </p:sp>
      <p:sp>
        <p:nvSpPr>
          <p:cNvPr id="5" name="Text Placeholder 4"/>
          <p:cNvSpPr>
            <a:spLocks noGrp="1"/>
          </p:cNvSpPr>
          <p:nvPr>
            <p:ph type="body" sz="quarter" idx="3"/>
          </p:nvPr>
        </p:nvSpPr>
        <p:spPr/>
        <p:txBody>
          <a:bodyPr/>
          <a:lstStyle/>
          <a:p>
            <a:r>
              <a:rPr lang="en-US" dirty="0"/>
              <a:t>What is needed?</a:t>
            </a:r>
          </a:p>
        </p:txBody>
      </p:sp>
      <p:sp>
        <p:nvSpPr>
          <p:cNvPr id="6" name="Content Placeholder 5"/>
          <p:cNvSpPr>
            <a:spLocks noGrp="1"/>
          </p:cNvSpPr>
          <p:nvPr>
            <p:ph sz="quarter" idx="4"/>
          </p:nvPr>
        </p:nvSpPr>
        <p:spPr>
          <a:xfrm>
            <a:off x="4823460" y="2590800"/>
            <a:ext cx="3749040" cy="4267200"/>
          </a:xfrm>
        </p:spPr>
        <p:txBody>
          <a:bodyPr>
            <a:normAutofit/>
          </a:bodyPr>
          <a:lstStyle/>
          <a:p>
            <a:r>
              <a:rPr lang="en-US" dirty="0">
                <a:solidFill>
                  <a:srgbClr val="72EFDB"/>
                </a:solidFill>
              </a:rPr>
              <a:t>Copper</a:t>
            </a:r>
          </a:p>
          <a:p>
            <a:r>
              <a:rPr lang="en-US" dirty="0">
                <a:solidFill>
                  <a:srgbClr val="0000FF"/>
                </a:solidFill>
              </a:rPr>
              <a:t>Cobalt</a:t>
            </a:r>
          </a:p>
          <a:p>
            <a:r>
              <a:rPr lang="en-US" dirty="0">
                <a:solidFill>
                  <a:srgbClr val="008000"/>
                </a:solidFill>
              </a:rPr>
              <a:t>Copper</a:t>
            </a:r>
          </a:p>
          <a:p>
            <a:r>
              <a:rPr lang="en-US" dirty="0">
                <a:solidFill>
                  <a:srgbClr val="FF0000"/>
                </a:solidFill>
              </a:rPr>
              <a:t>Copper</a:t>
            </a:r>
          </a:p>
          <a:p>
            <a:r>
              <a:rPr lang="en-US" dirty="0">
                <a:solidFill>
                  <a:srgbClr val="FFFF00"/>
                </a:solidFill>
              </a:rPr>
              <a:t>Lead </a:t>
            </a:r>
          </a:p>
          <a:p>
            <a:r>
              <a:rPr lang="en-US" dirty="0">
                <a:solidFill>
                  <a:srgbClr val="FBF4E1"/>
                </a:solidFill>
              </a:rPr>
              <a:t>Remove any impurities</a:t>
            </a:r>
          </a:p>
          <a:p>
            <a:r>
              <a:rPr lang="en-US" dirty="0">
                <a:solidFill>
                  <a:srgbClr val="660066"/>
                </a:solidFill>
              </a:rPr>
              <a:t>Manganese or cobalt</a:t>
            </a:r>
          </a:p>
          <a:p>
            <a:r>
              <a:rPr lang="en-US" dirty="0"/>
              <a:t>Manganese or iron</a:t>
            </a:r>
          </a:p>
        </p:txBody>
      </p:sp>
    </p:spTree>
    <p:extLst>
      <p:ext uri="{BB962C8B-B14F-4D97-AF65-F5344CB8AC3E}">
        <p14:creationId xmlns:p14="http://schemas.microsoft.com/office/powerpoint/2010/main" val="132467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8652" y="722766"/>
            <a:ext cx="4132496" cy="5343025"/>
          </a:xfrm>
          <a:prstGeom prst="rect">
            <a:avLst/>
          </a:prstGeom>
        </p:spPr>
      </p:pic>
      <p:sp>
        <p:nvSpPr>
          <p:cNvPr id="3" name="TextBox 2"/>
          <p:cNvSpPr txBox="1"/>
          <p:nvPr/>
        </p:nvSpPr>
        <p:spPr>
          <a:xfrm>
            <a:off x="123908" y="154896"/>
            <a:ext cx="9020092" cy="646331"/>
          </a:xfrm>
          <a:prstGeom prst="rect">
            <a:avLst/>
          </a:prstGeom>
          <a:noFill/>
        </p:spPr>
        <p:txBody>
          <a:bodyPr wrap="square" rtlCol="0">
            <a:spAutoFit/>
          </a:bodyPr>
          <a:lstStyle/>
          <a:p>
            <a:pPr algn="ctr"/>
            <a:r>
              <a:rPr lang="en-US" b="1" dirty="0">
                <a:solidFill>
                  <a:srgbClr val="800000"/>
                </a:solidFill>
              </a:rPr>
              <a:t>All the different colours of faience – how many can you see?</a:t>
            </a:r>
          </a:p>
          <a:p>
            <a:pPr algn="ctr"/>
            <a:r>
              <a:rPr lang="en-US" b="1" dirty="0">
                <a:solidFill>
                  <a:srgbClr val="800000"/>
                </a:solidFill>
              </a:rPr>
              <a:t>These would have all been done at the same time.</a:t>
            </a:r>
          </a:p>
        </p:txBody>
      </p:sp>
      <p:sp>
        <p:nvSpPr>
          <p:cNvPr id="4" name="TextBox 3"/>
          <p:cNvSpPr txBox="1"/>
          <p:nvPr/>
        </p:nvSpPr>
        <p:spPr>
          <a:xfrm>
            <a:off x="1502094" y="6065791"/>
            <a:ext cx="5844513" cy="646331"/>
          </a:xfrm>
          <a:prstGeom prst="rect">
            <a:avLst/>
          </a:prstGeom>
          <a:noFill/>
        </p:spPr>
        <p:txBody>
          <a:bodyPr wrap="square" rtlCol="0">
            <a:spAutoFit/>
          </a:bodyPr>
          <a:lstStyle/>
          <a:p>
            <a:pPr algn="ctr"/>
            <a:r>
              <a:rPr lang="en-US" dirty="0"/>
              <a:t>Faience </a:t>
            </a:r>
            <a:r>
              <a:rPr lang="en-US" dirty="0" err="1"/>
              <a:t>shabti</a:t>
            </a:r>
            <a:r>
              <a:rPr lang="en-US" dirty="0"/>
              <a:t> of Lady Sati, </a:t>
            </a:r>
          </a:p>
          <a:p>
            <a:pPr algn="ctr"/>
            <a:r>
              <a:rPr lang="en-US" dirty="0"/>
              <a:t>Brooklyn Museum, New York</a:t>
            </a:r>
          </a:p>
        </p:txBody>
      </p:sp>
    </p:spTree>
    <p:extLst>
      <p:ext uri="{BB962C8B-B14F-4D97-AF65-F5344CB8AC3E}">
        <p14:creationId xmlns:p14="http://schemas.microsoft.com/office/powerpoint/2010/main" val="3815678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1364</TotalTime>
  <Words>1984</Words>
  <Application>Microsoft Macintosh PowerPoint</Application>
  <PresentationFormat>On-screen Show (4:3)</PresentationFormat>
  <Paragraphs>169</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Ariel</vt:lpstr>
      <vt:lpstr>Calibri</vt:lpstr>
      <vt:lpstr>Century Gothic</vt:lpstr>
      <vt:lpstr>Mistral</vt:lpstr>
      <vt:lpstr>Wingdings 2</vt:lpstr>
      <vt:lpstr>Travelogue</vt:lpstr>
      <vt:lpstr>Inorganic Materials</vt:lpstr>
      <vt:lpstr>Faience</vt:lpstr>
      <vt:lpstr>Egyptian Faience</vt:lpstr>
      <vt:lpstr>Uses of Egyptian Faience</vt:lpstr>
      <vt:lpstr>PowerPoint Presentation</vt:lpstr>
      <vt:lpstr>PowerPoint Presentation</vt:lpstr>
      <vt:lpstr>What is Egyptian faience made of?</vt:lpstr>
      <vt:lpstr>Colours of Egyptian Faience</vt:lpstr>
      <vt:lpstr>PowerPoint Presentation</vt:lpstr>
      <vt:lpstr>Why these colours?</vt:lpstr>
      <vt:lpstr>Production of Faience</vt:lpstr>
      <vt:lpstr>Shaping Faience</vt:lpstr>
      <vt:lpstr>PowerPoint Presentation</vt:lpstr>
      <vt:lpstr>Faience has layers</vt:lpstr>
      <vt:lpstr>Evidence for production methods</vt:lpstr>
      <vt:lpstr>PowerPoint Presentation</vt:lpstr>
      <vt:lpstr>Glazing</vt:lpstr>
      <vt:lpstr>Application</vt:lpstr>
      <vt:lpstr>Efflorescence</vt:lpstr>
      <vt:lpstr>Cementation/Qom</vt:lpstr>
      <vt:lpstr>Choice</vt:lpstr>
      <vt:lpstr>Examining Faience</vt:lpstr>
      <vt:lpstr>Identifying the different glazing methods</vt:lpstr>
      <vt:lpstr>What a Visual Examination can show us</vt:lpstr>
      <vt:lpstr>Application</vt:lpstr>
      <vt:lpstr>Efflorescence</vt:lpstr>
      <vt:lpstr>Cementation</vt:lpstr>
      <vt:lpstr>PowerPoint Presentation</vt:lpstr>
      <vt:lpstr>Glazing method is one choice. Another is the colour of the finished object.</vt:lpstr>
      <vt:lpstr>Colour</vt:lpstr>
      <vt:lpstr>Appearance of surface</vt:lpstr>
      <vt:lpstr>Use of raw materials</vt:lpstr>
      <vt:lpstr>Technological Choice</vt:lpstr>
      <vt:lpstr>Worksheet! </vt:lpstr>
      <vt:lpstr>Worksheet Answers!</vt:lpstr>
      <vt:lpstr>Worksheet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Inorganic Materials</dc:title>
  <dc:creator>Juliet Spedding</dc:creator>
  <cp:lastModifiedBy>Juliet Spedding</cp:lastModifiedBy>
  <cp:revision>160</cp:revision>
  <dcterms:created xsi:type="dcterms:W3CDTF">2016-06-20T13:42:45Z</dcterms:created>
  <dcterms:modified xsi:type="dcterms:W3CDTF">2020-11-25T12:31:18Z</dcterms:modified>
</cp:coreProperties>
</file>